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3" r:id="rId3"/>
    <p:sldId id="265" r:id="rId4"/>
    <p:sldId id="266" r:id="rId5"/>
    <p:sldId id="317" r:id="rId6"/>
    <p:sldId id="268" r:id="rId7"/>
    <p:sldId id="269" r:id="rId8"/>
    <p:sldId id="270" r:id="rId9"/>
    <p:sldId id="271" r:id="rId10"/>
    <p:sldId id="272" r:id="rId11"/>
    <p:sldId id="261" r:id="rId12"/>
    <p:sldId id="273" r:id="rId13"/>
    <p:sldId id="274" r:id="rId14"/>
    <p:sldId id="275" r:id="rId15"/>
    <p:sldId id="260" r:id="rId16"/>
    <p:sldId id="318" r:id="rId17"/>
    <p:sldId id="277" r:id="rId18"/>
    <p:sldId id="279" r:id="rId19"/>
    <p:sldId id="278" r:id="rId20"/>
    <p:sldId id="280" r:id="rId21"/>
    <p:sldId id="281" r:id="rId22"/>
    <p:sldId id="282" r:id="rId23"/>
    <p:sldId id="319" r:id="rId24"/>
    <p:sldId id="320" r:id="rId25"/>
    <p:sldId id="285" r:id="rId26"/>
    <p:sldId id="321"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3" r:id="rId44"/>
    <p:sldId id="304" r:id="rId45"/>
    <p:sldId id="262" r:id="rId46"/>
    <p:sldId id="305" r:id="rId47"/>
    <p:sldId id="306" r:id="rId48"/>
    <p:sldId id="307" r:id="rId49"/>
    <p:sldId id="310" r:id="rId50"/>
    <p:sldId id="309" r:id="rId51"/>
    <p:sldId id="308" r:id="rId52"/>
    <p:sldId id="311" r:id="rId53"/>
    <p:sldId id="312" r:id="rId54"/>
    <p:sldId id="313" r:id="rId55"/>
    <p:sldId id="314" r:id="rId56"/>
    <p:sldId id="315" r:id="rId57"/>
    <p:sldId id="264" r:id="rId58"/>
    <p:sldId id="302" r:id="rId59"/>
    <p:sldId id="316" r:id="rId6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8" autoAdjust="0"/>
    <p:restoredTop sz="94660"/>
  </p:normalViewPr>
  <p:slideViewPr>
    <p:cSldViewPr snapToGrid="0">
      <p:cViewPr varScale="1">
        <p:scale>
          <a:sx n="94" d="100"/>
          <a:sy n="94" d="100"/>
        </p:scale>
        <p:origin x="1512" y="18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2.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image" Target="../media/image4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norm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18.10.19</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3491282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18.10.19</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2350116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normAutofit/>
          </a:bodyPr>
          <a:lstStyle>
            <a:lvl1pPr>
              <a:defRPr sz="44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2C6023-13BD-48F3-B08B-FA6F8E8471AF}" type="datetimeFigureOut">
              <a:rPr lang="fr-CH" smtClean="0"/>
              <a:t>18.10.19</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44705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C2C6023-13BD-48F3-B08B-FA6F8E8471AF}" type="datetimeFigureOut">
              <a:rPr lang="fr-CH" smtClean="0"/>
              <a:t>18.10.19</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237450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C2C6023-13BD-48F3-B08B-FA6F8E8471AF}" type="datetimeFigureOut">
              <a:rPr lang="fr-CH" smtClean="0"/>
              <a:t>18.10.19</a:t>
            </a:fld>
            <a:endParaRPr lang="fr-CH"/>
          </a:p>
        </p:txBody>
      </p:sp>
      <p:sp>
        <p:nvSpPr>
          <p:cNvPr id="8" name="Footer Placeholder 7"/>
          <p:cNvSpPr>
            <a:spLocks noGrp="1"/>
          </p:cNvSpPr>
          <p:nvPr>
            <p:ph type="ftr" sz="quarter" idx="11"/>
          </p:nvPr>
        </p:nvSpPr>
        <p:spPr/>
        <p:txBody>
          <a:bodyPr/>
          <a:lstStyle/>
          <a:p>
            <a:endParaRPr lang="fr-CH"/>
          </a:p>
        </p:txBody>
      </p:sp>
      <p:sp>
        <p:nvSpPr>
          <p:cNvPr id="9" name="Slide Number Placeholder 8"/>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3333091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C2C6023-13BD-48F3-B08B-FA6F8E8471AF}" type="datetimeFigureOut">
              <a:rPr lang="fr-CH" smtClean="0"/>
              <a:t>18.10.19</a:t>
            </a:fld>
            <a:endParaRPr lang="fr-CH"/>
          </a:p>
        </p:txBody>
      </p:sp>
      <p:sp>
        <p:nvSpPr>
          <p:cNvPr id="4" name="Footer Placeholder 3"/>
          <p:cNvSpPr>
            <a:spLocks noGrp="1"/>
          </p:cNvSpPr>
          <p:nvPr>
            <p:ph type="ftr" sz="quarter" idx="11"/>
          </p:nvPr>
        </p:nvSpPr>
        <p:spPr/>
        <p:txBody>
          <a:bodyPr/>
          <a:lstStyle/>
          <a:p>
            <a:endParaRPr lang="fr-CH"/>
          </a:p>
        </p:txBody>
      </p:sp>
      <p:sp>
        <p:nvSpPr>
          <p:cNvPr id="5" name="Slide Number Placeholder 4"/>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861663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2C6023-13BD-48F3-B08B-FA6F8E8471AF}" type="datetimeFigureOut">
              <a:rPr lang="fr-CH" smtClean="0"/>
              <a:t>18.10.19</a:t>
            </a:fld>
            <a:endParaRPr lang="fr-CH"/>
          </a:p>
        </p:txBody>
      </p:sp>
      <p:sp>
        <p:nvSpPr>
          <p:cNvPr id="3" name="Footer Placeholder 2"/>
          <p:cNvSpPr>
            <a:spLocks noGrp="1"/>
          </p:cNvSpPr>
          <p:nvPr>
            <p:ph type="ftr" sz="quarter" idx="11"/>
          </p:nvPr>
        </p:nvSpPr>
        <p:spPr/>
        <p:txBody>
          <a:bodyPr/>
          <a:lstStyle/>
          <a:p>
            <a:endParaRPr lang="fr-CH"/>
          </a:p>
        </p:txBody>
      </p:sp>
      <p:sp>
        <p:nvSpPr>
          <p:cNvPr id="4" name="Slide Number Placeholder 3"/>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210095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2C6023-13BD-48F3-B08B-FA6F8E8471AF}" type="datetimeFigureOut">
              <a:rPr lang="fr-CH" smtClean="0"/>
              <a:t>18.10.19</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3078007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2C6023-13BD-48F3-B08B-FA6F8E8471AF}" type="datetimeFigureOut">
              <a:rPr lang="fr-CH" smtClean="0"/>
              <a:t>18.10.19</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2893023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18.10.19</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771162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18.10.19</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2906507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768096"/>
          </a:xfrm>
          <a:prstGeom prst="rect">
            <a:avLst/>
          </a:prstGeom>
          <a:solidFill>
            <a:srgbClr val="E4EEF8"/>
          </a:solid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33629" y="903910"/>
            <a:ext cx="8734806" cy="536521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2C6023-13BD-48F3-B08B-FA6F8E8471AF}" type="datetimeFigureOut">
              <a:rPr lang="fr-CH" smtClean="0"/>
              <a:t>18.10.19</a:t>
            </a:fld>
            <a:endParaRPr lang="fr-C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H"/>
          </a:p>
        </p:txBody>
      </p:sp>
      <p:sp>
        <p:nvSpPr>
          <p:cNvPr id="6" name="Slide Number Placeholder 5"/>
          <p:cNvSpPr>
            <a:spLocks noGrp="1"/>
          </p:cNvSpPr>
          <p:nvPr>
            <p:ph type="sldNum" sz="quarter" idx="4"/>
          </p:nvPr>
        </p:nvSpPr>
        <p:spPr>
          <a:xfrm>
            <a:off x="8449056" y="0"/>
            <a:ext cx="694944" cy="768097"/>
          </a:xfrm>
          <a:prstGeom prst="rect">
            <a:avLst/>
          </a:prstGeom>
        </p:spPr>
        <p:txBody>
          <a:bodyPr vert="horz" lIns="91440" tIns="45720" rIns="91440" bIns="45720" rtlCol="0" anchor="ctr"/>
          <a:lstStyle>
            <a:lvl1pPr algn="ctr">
              <a:defRPr sz="1200">
                <a:solidFill>
                  <a:schemeClr val="tx1">
                    <a:tint val="75000"/>
                  </a:schemeClr>
                </a:solidFill>
              </a:defRPr>
            </a:lvl1pPr>
          </a:lstStyle>
          <a:p>
            <a:fld id="{960CB4C4-0787-4649-B48B-012329156063}" type="slidenum">
              <a:rPr lang="fr-CH" smtClean="0"/>
              <a:t>‹N°›</a:t>
            </a:fld>
            <a:endParaRPr lang="fr-CH"/>
          </a:p>
        </p:txBody>
      </p:sp>
    </p:spTree>
    <p:extLst>
      <p:ext uri="{BB962C8B-B14F-4D97-AF65-F5344CB8AC3E}">
        <p14:creationId xmlns:p14="http://schemas.microsoft.com/office/powerpoint/2010/main" val="383794999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ct val="90000"/>
        </a:lnSpc>
        <a:spcBef>
          <a:spcPct val="0"/>
        </a:spcBef>
        <a:buNone/>
        <a:defRPr sz="3200" kern="1200">
          <a:solidFill>
            <a:schemeClr val="tx1"/>
          </a:solidFill>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ghi.epfl.ch/" TargetMode="Externa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19.png"/><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34.jp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3.jpg"/><Relationship Id="rId5" Type="http://schemas.openxmlformats.org/officeDocument/2006/relationships/slideLayout" Target="../slideLayouts/slideLayout2.xml"/><Relationship Id="rId4" Type="http://schemas.openxmlformats.org/officeDocument/2006/relationships/video" Target="../media/media2.mp4"/></Relationships>
</file>

<file path=ppt/slides/_rels/slide2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37.jp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38.jp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39.jpg"/></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41.jpg"/></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45.jp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46.jpg"/></Relationships>
</file>

<file path=ppt/slides/_rels/slide3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9.mp4"/><Relationship Id="rId1" Type="http://schemas.microsoft.com/office/2007/relationships/media" Target="../media/media9.mp4"/><Relationship Id="rId4" Type="http://schemas.openxmlformats.org/officeDocument/2006/relationships/image" Target="../media/image49.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mp4"/><Relationship Id="rId1" Type="http://schemas.microsoft.com/office/2007/relationships/media" Target="../media/media10.mp4"/><Relationship Id="rId4" Type="http://schemas.openxmlformats.org/officeDocument/2006/relationships/image" Target="../media/image51.jpg"/></Relationships>
</file>

<file path=ppt/slides/_rels/slide3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19.png"/><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4.png"/><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oleObject" Target="../embeddings/oleObject7.bin"/><Relationship Id="rId3" Type="http://schemas.openxmlformats.org/officeDocument/2006/relationships/oleObject" Target="../embeddings/oleObject2.bin"/><Relationship Id="rId7" Type="http://schemas.openxmlformats.org/officeDocument/2006/relationships/image" Target="../media/image56.png"/><Relationship Id="rId12"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58.png"/><Relationship Id="rId5" Type="http://schemas.openxmlformats.org/officeDocument/2006/relationships/oleObject" Target="../embeddings/oleObject3.bin"/><Relationship Id="rId10" Type="http://schemas.openxmlformats.org/officeDocument/2006/relationships/oleObject" Target="../embeddings/oleObject5.bin"/><Relationship Id="rId4" Type="http://schemas.openxmlformats.org/officeDocument/2006/relationships/image" Target="../media/image42.png"/><Relationship Id="rId9" Type="http://schemas.openxmlformats.org/officeDocument/2006/relationships/image" Target="../media/image55.png"/><Relationship Id="rId14" Type="http://schemas.openxmlformats.org/officeDocument/2006/relationships/image" Target="../media/image5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1.mp4"/><Relationship Id="rId1" Type="http://schemas.microsoft.com/office/2007/relationships/media" Target="../media/media11.mp4"/><Relationship Id="rId4" Type="http://schemas.openxmlformats.org/officeDocument/2006/relationships/image" Target="../media/image72.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EAB7B-F506-4A51-9C69-1EB5ECC4C945}"/>
              </a:ext>
            </a:extLst>
          </p:cNvPr>
          <p:cNvSpPr>
            <a:spLocks noGrp="1"/>
          </p:cNvSpPr>
          <p:nvPr>
            <p:ph type="title"/>
          </p:nvPr>
        </p:nvSpPr>
        <p:spPr>
          <a:xfrm>
            <a:off x="0" y="1559027"/>
            <a:ext cx="9144000" cy="2533077"/>
          </a:xfrm>
        </p:spPr>
        <p:txBody>
          <a:bodyPr/>
          <a:lstStyle/>
          <a:p>
            <a:r>
              <a:rPr lang="fr-CH"/>
              <a:t>7. La réponse des cellules B</a:t>
            </a:r>
          </a:p>
        </p:txBody>
      </p:sp>
      <p:sp>
        <p:nvSpPr>
          <p:cNvPr id="3" name="Text Placeholder 2">
            <a:extLst>
              <a:ext uri="{FF2B5EF4-FFF2-40B4-BE49-F238E27FC236}">
                <a16:creationId xmlns:a16="http://schemas.microsoft.com/office/drawing/2014/main" id="{0DAF988E-B4CC-48DD-A483-1558B5006B7D}"/>
              </a:ext>
            </a:extLst>
          </p:cNvPr>
          <p:cNvSpPr>
            <a:spLocks noGrp="1"/>
          </p:cNvSpPr>
          <p:nvPr>
            <p:ph type="body" idx="1"/>
          </p:nvPr>
        </p:nvSpPr>
        <p:spPr>
          <a:xfrm>
            <a:off x="623888" y="4340352"/>
            <a:ext cx="7886700" cy="2389632"/>
          </a:xfrm>
        </p:spPr>
        <p:txBody>
          <a:bodyPr>
            <a:normAutofit/>
          </a:bodyPr>
          <a:lstStyle/>
          <a:p>
            <a:pPr marL="342900" indent="-342900" algn="ctr"/>
            <a:r>
              <a:rPr lang="fr-CH" sz="1800"/>
              <a:t>par Bruno Lemaitre, </a:t>
            </a:r>
          </a:p>
          <a:p>
            <a:pPr marL="342900" indent="-342900" algn="ctr"/>
            <a:r>
              <a:rPr lang="fr-CH" sz="1800"/>
              <a:t>Ecole Polytechnique Fédérale de Lausanne</a:t>
            </a:r>
          </a:p>
          <a:p>
            <a:pPr marL="342900" indent="-342900" algn="ctr"/>
            <a:r>
              <a:rPr lang="fr-CH" sz="1800">
                <a:solidFill>
                  <a:srgbClr val="000000"/>
                </a:solidFill>
              </a:rPr>
              <a:t>Web: </a:t>
            </a:r>
            <a:r>
              <a:rPr lang="fr-CH" sz="1800">
                <a:solidFill>
                  <a:srgbClr val="000000"/>
                </a:solidFill>
                <a:hlinkClick r:id="rId2"/>
              </a:rPr>
              <a:t>http://ghi.epfl.ch</a:t>
            </a:r>
            <a:r>
              <a:rPr lang="fr-CH" sz="1800">
                <a:solidFill>
                  <a:srgbClr val="000000"/>
                </a:solidFill>
              </a:rPr>
              <a:t> </a:t>
            </a:r>
          </a:p>
          <a:p>
            <a:endParaRPr lang="fr-CH" b="1"/>
          </a:p>
          <a:p>
            <a:endParaRPr lang="fr-CH"/>
          </a:p>
        </p:txBody>
      </p:sp>
      <p:pic>
        <p:nvPicPr>
          <p:cNvPr id="4" name="Picture 3">
            <a:extLst>
              <a:ext uri="{FF2B5EF4-FFF2-40B4-BE49-F238E27FC236}">
                <a16:creationId xmlns:a16="http://schemas.microsoft.com/office/drawing/2014/main" id="{0084D9D5-0A21-4742-994C-74AC61EE4B36}"/>
              </a:ext>
            </a:extLst>
          </p:cNvPr>
          <p:cNvPicPr>
            <a:picLocks noChangeAspect="1"/>
          </p:cNvPicPr>
          <p:nvPr/>
        </p:nvPicPr>
        <p:blipFill>
          <a:blip r:embed="rId3"/>
          <a:stretch>
            <a:fillRect/>
          </a:stretch>
        </p:blipFill>
        <p:spPr>
          <a:xfrm>
            <a:off x="7308304" y="116632"/>
            <a:ext cx="8855968" cy="1194147"/>
          </a:xfrm>
          <a:prstGeom prst="rect">
            <a:avLst/>
          </a:prstGeom>
        </p:spPr>
      </p:pic>
      <p:pic>
        <p:nvPicPr>
          <p:cNvPr id="5" name="Picture 4">
            <a:extLst>
              <a:ext uri="{FF2B5EF4-FFF2-40B4-BE49-F238E27FC236}">
                <a16:creationId xmlns:a16="http://schemas.microsoft.com/office/drawing/2014/main" id="{F738D2B3-3E9F-45E5-862F-8631BFDE40F2}"/>
              </a:ext>
            </a:extLst>
          </p:cNvPr>
          <p:cNvPicPr>
            <a:picLocks noChangeAspect="1"/>
          </p:cNvPicPr>
          <p:nvPr/>
        </p:nvPicPr>
        <p:blipFill>
          <a:blip r:embed="rId4"/>
          <a:stretch>
            <a:fillRect/>
          </a:stretch>
        </p:blipFill>
        <p:spPr>
          <a:xfrm>
            <a:off x="0" y="0"/>
            <a:ext cx="2494071" cy="1196752"/>
          </a:xfrm>
          <a:prstGeom prst="rect">
            <a:avLst/>
          </a:prstGeom>
        </p:spPr>
      </p:pic>
    </p:spTree>
    <p:extLst>
      <p:ext uri="{BB962C8B-B14F-4D97-AF65-F5344CB8AC3E}">
        <p14:creationId xmlns:p14="http://schemas.microsoft.com/office/powerpoint/2010/main" val="3545070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912" y="451104"/>
            <a:ext cx="2949178" cy="1600200"/>
          </a:xfrm>
        </p:spPr>
        <p:txBody>
          <a:bodyPr>
            <a:normAutofit/>
          </a:bodyPr>
          <a:lstStyle/>
          <a:p>
            <a:r>
              <a:rPr lang="fr-CH" dirty="0"/>
              <a:t>Sommaire</a:t>
            </a:r>
          </a:p>
        </p:txBody>
      </p:sp>
      <p:sp>
        <p:nvSpPr>
          <p:cNvPr id="3" name="Content Placeholder 2"/>
          <p:cNvSpPr>
            <a:spLocks noGrp="1"/>
          </p:cNvSpPr>
          <p:nvPr>
            <p:ph idx="1"/>
          </p:nvPr>
        </p:nvSpPr>
        <p:spPr>
          <a:xfrm>
            <a:off x="949118" y="2450467"/>
            <a:ext cx="8194882" cy="2706750"/>
          </a:xfrm>
        </p:spPr>
        <p:txBody>
          <a:bodyPr>
            <a:normAutofit/>
          </a:bodyPr>
          <a:lstStyle/>
          <a:p>
            <a:pPr marL="0" indent="0">
              <a:buNone/>
            </a:pPr>
            <a:r>
              <a:rPr lang="fr-CH" sz="2400" dirty="0"/>
              <a:t>Introduction</a:t>
            </a:r>
          </a:p>
          <a:p>
            <a:pPr marL="0" indent="0">
              <a:buNone/>
            </a:pPr>
            <a:r>
              <a:rPr lang="fr-CH" sz="2400" dirty="0"/>
              <a:t>7.1	Réponse anticorps aux antigènes T-indépendants</a:t>
            </a:r>
          </a:p>
          <a:p>
            <a:pPr marL="0" indent="0">
              <a:buNone/>
            </a:pPr>
            <a:r>
              <a:rPr lang="fr-CH" sz="2400" dirty="0"/>
              <a:t>7.2	Réponse anticorps aux antigènes T-dépendants</a:t>
            </a:r>
          </a:p>
          <a:p>
            <a:pPr marL="0" indent="0">
              <a:buNone/>
            </a:pPr>
            <a:r>
              <a:rPr lang="fr-CH" sz="2400" dirty="0"/>
              <a:t>7.3	Phase effectrice</a:t>
            </a:r>
          </a:p>
          <a:p>
            <a:pPr marL="0" indent="0">
              <a:buNone/>
            </a:pPr>
            <a:r>
              <a:rPr lang="fr-CH" sz="2400" dirty="0"/>
              <a:t>7.4	Phase de contraction</a:t>
            </a:r>
          </a:p>
        </p:txBody>
      </p:sp>
    </p:spTree>
    <p:extLst>
      <p:ext uri="{BB962C8B-B14F-4D97-AF65-F5344CB8AC3E}">
        <p14:creationId xmlns:p14="http://schemas.microsoft.com/office/powerpoint/2010/main" val="3164284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CCF24-A1D2-467A-9A77-BBCD048962BB}"/>
              </a:ext>
            </a:extLst>
          </p:cNvPr>
          <p:cNvSpPr>
            <a:spLocks noGrp="1"/>
          </p:cNvSpPr>
          <p:nvPr>
            <p:ph type="title"/>
          </p:nvPr>
        </p:nvSpPr>
        <p:spPr/>
        <p:txBody>
          <a:bodyPr>
            <a:normAutofit/>
          </a:bodyPr>
          <a:lstStyle/>
          <a:p>
            <a:r>
              <a:rPr lang="fr-CH" dirty="0"/>
              <a:t>Introduction à la réponse des cellules B</a:t>
            </a:r>
          </a:p>
        </p:txBody>
      </p:sp>
      <p:sp>
        <p:nvSpPr>
          <p:cNvPr id="3" name="Content Placeholder 2">
            <a:extLst>
              <a:ext uri="{FF2B5EF4-FFF2-40B4-BE49-F238E27FC236}">
                <a16:creationId xmlns:a16="http://schemas.microsoft.com/office/drawing/2014/main" id="{B215050B-B1B1-4750-A9FD-70CAFDB19029}"/>
              </a:ext>
            </a:extLst>
          </p:cNvPr>
          <p:cNvSpPr>
            <a:spLocks noGrp="1"/>
          </p:cNvSpPr>
          <p:nvPr>
            <p:ph idx="1"/>
          </p:nvPr>
        </p:nvSpPr>
        <p:spPr>
          <a:xfrm>
            <a:off x="204597" y="853848"/>
            <a:ext cx="8734806" cy="5365216"/>
          </a:xfrm>
        </p:spPr>
        <p:txBody>
          <a:bodyPr/>
          <a:lstStyle/>
          <a:p>
            <a:r>
              <a:rPr lang="fr-CH" dirty="0"/>
              <a:t>La réponse humorale est médiée par les cellules B et joue un rôle capital dans la défense contre:</a:t>
            </a:r>
          </a:p>
          <a:p>
            <a:pPr lvl="1"/>
            <a:r>
              <a:rPr lang="fr-CH" dirty="0"/>
              <a:t>les microbes extracellulaires (bactéries, parasites) et leurs toxines</a:t>
            </a:r>
          </a:p>
          <a:p>
            <a:pPr lvl="1"/>
            <a:r>
              <a:rPr lang="fr-CH" dirty="0"/>
              <a:t>les pathogènes intracellulaires (bactéries, virus, parasites) en route vers leurs cellules cibles</a:t>
            </a:r>
          </a:p>
          <a:p>
            <a:r>
              <a:rPr lang="fr-CH" dirty="0"/>
              <a:t>Les cellules B reconnaissent les antigènes par leurs récepteurs de surface, les immunoglobulines (</a:t>
            </a:r>
            <a:r>
              <a:rPr lang="fr-CH" dirty="0" err="1"/>
              <a:t>Ig</a:t>
            </a:r>
            <a:r>
              <a:rPr lang="fr-CH" dirty="0"/>
              <a:t>) membranaires</a:t>
            </a:r>
          </a:p>
          <a:p>
            <a:r>
              <a:rPr lang="fr-CH" dirty="0"/>
              <a:t>Les cellules B défendent l’organisme contre les pathogènes en sécrétant une forme soluble de leurs </a:t>
            </a:r>
            <a:r>
              <a:rPr lang="fr-CH" dirty="0" err="1"/>
              <a:t>Igs</a:t>
            </a:r>
            <a:r>
              <a:rPr lang="fr-CH" dirty="0"/>
              <a:t> (anticorps)</a:t>
            </a:r>
          </a:p>
          <a:p>
            <a:r>
              <a:rPr lang="fr-CH" dirty="0"/>
              <a:t>La sécrétion d’anticorps a lieu en réponse à la reconnaissance d’antigène. Les plasmocytes sont capables de sécréter 100-2000 molécules d’</a:t>
            </a:r>
            <a:r>
              <a:rPr lang="fr-CH" dirty="0" err="1"/>
              <a:t>Ig</a:t>
            </a:r>
            <a:r>
              <a:rPr lang="fr-CH" dirty="0"/>
              <a:t>/sec</a:t>
            </a:r>
          </a:p>
          <a:p>
            <a:endParaRPr lang="fr-CH" dirty="0"/>
          </a:p>
          <a:p>
            <a:endParaRPr lang="fr-CH" dirty="0"/>
          </a:p>
          <a:p>
            <a:endParaRPr lang="fr-CH" dirty="0"/>
          </a:p>
        </p:txBody>
      </p:sp>
      <p:pic>
        <p:nvPicPr>
          <p:cNvPr id="17" name="Picture 208" descr="Plasma cell">
            <a:extLst>
              <a:ext uri="{FF2B5EF4-FFF2-40B4-BE49-F238E27FC236}">
                <a16:creationId xmlns:a16="http://schemas.microsoft.com/office/drawing/2014/main" id="{8CBA3B65-C0E0-42D9-870D-772BD3DB23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7651" y="4933736"/>
            <a:ext cx="800100" cy="632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8" name="Group 209">
            <a:extLst>
              <a:ext uri="{FF2B5EF4-FFF2-40B4-BE49-F238E27FC236}">
                <a16:creationId xmlns:a16="http://schemas.microsoft.com/office/drawing/2014/main" id="{8B6B0FED-79AA-4D31-B293-0800C189616D}"/>
              </a:ext>
            </a:extLst>
          </p:cNvPr>
          <p:cNvGrpSpPr>
            <a:grpSpLocks/>
          </p:cNvGrpSpPr>
          <p:nvPr/>
        </p:nvGrpSpPr>
        <p:grpSpPr bwMode="auto">
          <a:xfrm rot="1178866">
            <a:off x="5978428" y="4683969"/>
            <a:ext cx="759178" cy="914400"/>
            <a:chOff x="5351" y="2021"/>
            <a:chExt cx="498" cy="590"/>
          </a:xfrm>
        </p:grpSpPr>
        <p:pic>
          <p:nvPicPr>
            <p:cNvPr id="19" name="Picture 210" descr="Ige">
              <a:extLst>
                <a:ext uri="{FF2B5EF4-FFF2-40B4-BE49-F238E27FC236}">
                  <a16:creationId xmlns:a16="http://schemas.microsoft.com/office/drawing/2014/main" id="{9B8A73D9-BBB1-45E5-B090-53E038D0C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7432507" flipH="1">
              <a:off x="5358" y="201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211" descr="Ige">
              <a:extLst>
                <a:ext uri="{FF2B5EF4-FFF2-40B4-BE49-F238E27FC236}">
                  <a16:creationId xmlns:a16="http://schemas.microsoft.com/office/drawing/2014/main" id="{4583A8F5-F279-4FF8-8814-C96B42458B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750974" flipH="1">
              <a:off x="5572" y="211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 name="Picture 212" descr="Ige">
              <a:extLst>
                <a:ext uri="{FF2B5EF4-FFF2-40B4-BE49-F238E27FC236}">
                  <a16:creationId xmlns:a16="http://schemas.microsoft.com/office/drawing/2014/main" id="{DF30EC3D-3826-4391-BCDF-211BDB11D3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375222" flipH="1">
              <a:off x="5522" y="233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22" name="Line 213">
            <a:extLst>
              <a:ext uri="{FF2B5EF4-FFF2-40B4-BE49-F238E27FC236}">
                <a16:creationId xmlns:a16="http://schemas.microsoft.com/office/drawing/2014/main" id="{F92E7914-5DCB-481E-8BEE-42411AC45A78}"/>
              </a:ext>
            </a:extLst>
          </p:cNvPr>
          <p:cNvSpPr>
            <a:spLocks noChangeShapeType="1"/>
          </p:cNvSpPr>
          <p:nvPr/>
        </p:nvSpPr>
        <p:spPr bwMode="auto">
          <a:xfrm>
            <a:off x="3724884" y="5371180"/>
            <a:ext cx="1303867"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fr-CH"/>
          </a:p>
        </p:txBody>
      </p:sp>
      <p:pic>
        <p:nvPicPr>
          <p:cNvPr id="23" name="Picture 192" descr="Virus">
            <a:extLst>
              <a:ext uri="{FF2B5EF4-FFF2-40B4-BE49-F238E27FC236}">
                <a16:creationId xmlns:a16="http://schemas.microsoft.com/office/drawing/2014/main" id="{23AC77F1-2E69-4A46-AE0B-08D0F142BD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8699950">
            <a:off x="3541440" y="4655745"/>
            <a:ext cx="297744" cy="3231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4" name="Group 194">
            <a:extLst>
              <a:ext uri="{FF2B5EF4-FFF2-40B4-BE49-F238E27FC236}">
                <a16:creationId xmlns:a16="http://schemas.microsoft.com/office/drawing/2014/main" id="{A661BB4F-3700-4F78-969B-4B871F3BDE13}"/>
              </a:ext>
            </a:extLst>
          </p:cNvPr>
          <p:cNvGrpSpPr>
            <a:grpSpLocks/>
          </p:cNvGrpSpPr>
          <p:nvPr/>
        </p:nvGrpSpPr>
        <p:grpSpPr bwMode="auto">
          <a:xfrm rot="1258386">
            <a:off x="2845762" y="4774279"/>
            <a:ext cx="1014589" cy="929922"/>
            <a:chOff x="4083" y="688"/>
            <a:chExt cx="960" cy="905"/>
          </a:xfrm>
        </p:grpSpPr>
        <p:pic>
          <p:nvPicPr>
            <p:cNvPr id="25" name="Picture 195" descr="B cells without Ig">
              <a:extLst>
                <a:ext uri="{FF2B5EF4-FFF2-40B4-BE49-F238E27FC236}">
                  <a16:creationId xmlns:a16="http://schemas.microsoft.com/office/drawing/2014/main" id="{D1DF033F-3817-4EF3-A1A3-A77B0DB5B8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6" name="Group 196">
              <a:extLst>
                <a:ext uri="{FF2B5EF4-FFF2-40B4-BE49-F238E27FC236}">
                  <a16:creationId xmlns:a16="http://schemas.microsoft.com/office/drawing/2014/main" id="{6827EC01-173D-476F-908C-27E7A046A53E}"/>
                </a:ext>
              </a:extLst>
            </p:cNvPr>
            <p:cNvGrpSpPr>
              <a:grpSpLocks/>
            </p:cNvGrpSpPr>
            <p:nvPr/>
          </p:nvGrpSpPr>
          <p:grpSpPr bwMode="auto">
            <a:xfrm>
              <a:off x="4083" y="688"/>
              <a:ext cx="960" cy="885"/>
              <a:chOff x="4083" y="688"/>
              <a:chExt cx="960" cy="885"/>
            </a:xfrm>
          </p:grpSpPr>
          <p:pic>
            <p:nvPicPr>
              <p:cNvPr id="27" name="Picture 197" descr="Ige">
                <a:extLst>
                  <a:ext uri="{FF2B5EF4-FFF2-40B4-BE49-F238E27FC236}">
                    <a16:creationId xmlns:a16="http://schemas.microsoft.com/office/drawing/2014/main" id="{90CA33C7-B76A-4958-9A56-0B5BEBCD78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Picture 198" descr="Ige">
                <a:extLst>
                  <a:ext uri="{FF2B5EF4-FFF2-40B4-BE49-F238E27FC236}">
                    <a16:creationId xmlns:a16="http://schemas.microsoft.com/office/drawing/2014/main" id="{3A620587-9562-41A1-B646-AAF28B2CC4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Picture 199" descr="Ige">
                <a:extLst>
                  <a:ext uri="{FF2B5EF4-FFF2-40B4-BE49-F238E27FC236}">
                    <a16:creationId xmlns:a16="http://schemas.microsoft.com/office/drawing/2014/main" id="{4759D4C2-DF26-4712-818A-DEBF4E6809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
        <p:nvSpPr>
          <p:cNvPr id="30" name="Text Box 214">
            <a:extLst>
              <a:ext uri="{FF2B5EF4-FFF2-40B4-BE49-F238E27FC236}">
                <a16:creationId xmlns:a16="http://schemas.microsoft.com/office/drawing/2014/main" id="{7D56AEA2-B7B8-4E52-BF2C-44217A8CAE22}"/>
              </a:ext>
            </a:extLst>
          </p:cNvPr>
          <p:cNvSpPr txBox="1">
            <a:spLocks noChangeArrowheads="1"/>
          </p:cNvSpPr>
          <p:nvPr/>
        </p:nvSpPr>
        <p:spPr bwMode="auto">
          <a:xfrm>
            <a:off x="4991827" y="5935268"/>
            <a:ext cx="124155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b="0" dirty="0">
                <a:latin typeface="+mj-lt"/>
              </a:rPr>
              <a:t>Plasmocyte</a:t>
            </a:r>
          </a:p>
        </p:txBody>
      </p:sp>
      <p:sp>
        <p:nvSpPr>
          <p:cNvPr id="31" name="Text Box 216">
            <a:extLst>
              <a:ext uri="{FF2B5EF4-FFF2-40B4-BE49-F238E27FC236}">
                <a16:creationId xmlns:a16="http://schemas.microsoft.com/office/drawing/2014/main" id="{386CC8EB-107B-4364-9F2F-CCF33FDE7C6D}"/>
              </a:ext>
            </a:extLst>
          </p:cNvPr>
          <p:cNvSpPr txBox="1">
            <a:spLocks noChangeArrowheads="1"/>
          </p:cNvSpPr>
          <p:nvPr/>
        </p:nvSpPr>
        <p:spPr bwMode="auto">
          <a:xfrm>
            <a:off x="3027560" y="5935268"/>
            <a:ext cx="986167"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b="0" dirty="0">
                <a:latin typeface="+mj-lt"/>
              </a:rPr>
              <a:t>Cellule B</a:t>
            </a:r>
          </a:p>
        </p:txBody>
      </p:sp>
      <p:sp>
        <p:nvSpPr>
          <p:cNvPr id="34" name="Text Box 179">
            <a:extLst>
              <a:ext uri="{FF2B5EF4-FFF2-40B4-BE49-F238E27FC236}">
                <a16:creationId xmlns:a16="http://schemas.microsoft.com/office/drawing/2014/main" id="{5C4B0F48-3B3F-47FA-9CA2-58D3DF2331B1}"/>
              </a:ext>
            </a:extLst>
          </p:cNvPr>
          <p:cNvSpPr txBox="1">
            <a:spLocks noChangeArrowheads="1"/>
          </p:cNvSpPr>
          <p:nvPr/>
        </p:nvSpPr>
        <p:spPr bwMode="auto">
          <a:xfrm>
            <a:off x="6824878" y="4817317"/>
            <a:ext cx="1360478" cy="9233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r>
              <a:rPr lang="fr-CH" sz="1800" b="0" dirty="0">
                <a:latin typeface="+mj-lt"/>
              </a:rPr>
              <a:t>Anticorps effecteurs</a:t>
            </a:r>
            <a:br>
              <a:rPr lang="fr-CH" sz="1800" b="0" dirty="0">
                <a:latin typeface="+mj-lt"/>
              </a:rPr>
            </a:br>
            <a:endParaRPr lang="fr-CH" sz="1800" b="0" dirty="0">
              <a:latin typeface="+mj-lt"/>
            </a:endParaRPr>
          </a:p>
        </p:txBody>
      </p:sp>
    </p:spTree>
    <p:extLst>
      <p:ext uri="{BB962C8B-B14F-4D97-AF65-F5344CB8AC3E}">
        <p14:creationId xmlns:p14="http://schemas.microsoft.com/office/powerpoint/2010/main" val="2984511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CH" dirty="0"/>
              <a:t>Immunoglobulines (</a:t>
            </a:r>
            <a:r>
              <a:rPr lang="fr-CH" dirty="0" err="1"/>
              <a:t>Igs</a:t>
            </a:r>
            <a:r>
              <a:rPr lang="fr-CH" dirty="0"/>
              <a:t>) = Anticorps</a:t>
            </a:r>
          </a:p>
        </p:txBody>
      </p:sp>
      <p:sp>
        <p:nvSpPr>
          <p:cNvPr id="3" name="Content Placeholder 2"/>
          <p:cNvSpPr>
            <a:spLocks noGrp="1"/>
          </p:cNvSpPr>
          <p:nvPr>
            <p:ph idx="1"/>
          </p:nvPr>
        </p:nvSpPr>
        <p:spPr>
          <a:xfrm>
            <a:off x="303121" y="753239"/>
            <a:ext cx="8734806" cy="5365216"/>
          </a:xfrm>
        </p:spPr>
        <p:txBody>
          <a:bodyPr>
            <a:normAutofit/>
          </a:bodyPr>
          <a:lstStyle/>
          <a:p>
            <a:pPr>
              <a:spcBef>
                <a:spcPts val="0"/>
              </a:spcBef>
            </a:pPr>
            <a:r>
              <a:rPr lang="fr-CH" sz="1800" dirty="0"/>
              <a:t>Les </a:t>
            </a:r>
            <a:r>
              <a:rPr lang="fr-CH" sz="1800" dirty="0" err="1"/>
              <a:t>Igs</a:t>
            </a:r>
            <a:r>
              <a:rPr lang="fr-CH" sz="1800" dirty="0"/>
              <a:t> sont produites par les cellules B sous deux formes: </a:t>
            </a:r>
            <a:r>
              <a:rPr lang="fr-CH" sz="1800" b="1" dirty="0" err="1"/>
              <a:t>Ig</a:t>
            </a:r>
            <a:r>
              <a:rPr lang="fr-CH" sz="1800" b="1" dirty="0"/>
              <a:t> membranaire </a:t>
            </a:r>
            <a:r>
              <a:rPr lang="fr-CH" sz="1800" dirty="0"/>
              <a:t>(récepteur d’antigène) et </a:t>
            </a:r>
            <a:r>
              <a:rPr lang="fr-CH" sz="1800" b="1" dirty="0" err="1"/>
              <a:t>Ig</a:t>
            </a:r>
            <a:r>
              <a:rPr lang="fr-CH" sz="1800" dirty="0"/>
              <a:t> </a:t>
            </a:r>
            <a:r>
              <a:rPr lang="fr-CH" sz="1800" b="1" dirty="0"/>
              <a:t>soluble</a:t>
            </a:r>
            <a:r>
              <a:rPr lang="fr-CH" sz="1800" dirty="0"/>
              <a:t> (anticorps)</a:t>
            </a:r>
          </a:p>
          <a:p>
            <a:pPr>
              <a:spcBef>
                <a:spcPts val="0"/>
              </a:spcBef>
            </a:pPr>
            <a:r>
              <a:rPr lang="fr-CH" sz="1800" dirty="0"/>
              <a:t>Ces deux formes d’</a:t>
            </a:r>
            <a:r>
              <a:rPr lang="fr-CH" sz="1800" dirty="0" err="1"/>
              <a:t>Ig</a:t>
            </a:r>
            <a:r>
              <a:rPr lang="fr-CH" sz="1800" dirty="0"/>
              <a:t> ont des fonctions distinctes</a:t>
            </a:r>
          </a:p>
          <a:p>
            <a:pPr>
              <a:spcBef>
                <a:spcPts val="0"/>
              </a:spcBef>
            </a:pPr>
            <a:r>
              <a:rPr lang="fr-CH" sz="1800" dirty="0"/>
              <a:t>Les </a:t>
            </a:r>
            <a:r>
              <a:rPr lang="fr-CH" sz="1800" dirty="0" err="1"/>
              <a:t>Igs</a:t>
            </a:r>
            <a:r>
              <a:rPr lang="fr-CH" sz="1800" dirty="0"/>
              <a:t> se composent de </a:t>
            </a:r>
            <a:r>
              <a:rPr lang="fr-CH" sz="1800" b="1" dirty="0"/>
              <a:t>2 chaines lourdes (50kDa) </a:t>
            </a:r>
            <a:r>
              <a:rPr lang="fr-CH" sz="1800" dirty="0"/>
              <a:t>et </a:t>
            </a:r>
            <a:r>
              <a:rPr lang="fr-CH" sz="1800" b="1" dirty="0"/>
              <a:t>2 chaines légères (25kDa).</a:t>
            </a:r>
          </a:p>
        </p:txBody>
      </p:sp>
      <p:sp>
        <p:nvSpPr>
          <p:cNvPr id="86" name="Rectangle 85">
            <a:extLst>
              <a:ext uri="{FF2B5EF4-FFF2-40B4-BE49-F238E27FC236}">
                <a16:creationId xmlns:a16="http://schemas.microsoft.com/office/drawing/2014/main" id="{406183D7-0B06-4CBC-A66C-512E42A08760}"/>
              </a:ext>
            </a:extLst>
          </p:cNvPr>
          <p:cNvSpPr/>
          <p:nvPr/>
        </p:nvSpPr>
        <p:spPr>
          <a:xfrm>
            <a:off x="5003883" y="1942079"/>
            <a:ext cx="4069987" cy="484278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87" name="Rectangle 86">
            <a:extLst>
              <a:ext uri="{FF2B5EF4-FFF2-40B4-BE49-F238E27FC236}">
                <a16:creationId xmlns:a16="http://schemas.microsoft.com/office/drawing/2014/main" id="{6EF6E4F8-1205-45BA-BFC0-0B502DCB3DC9}"/>
              </a:ext>
            </a:extLst>
          </p:cNvPr>
          <p:cNvSpPr/>
          <p:nvPr/>
        </p:nvSpPr>
        <p:spPr>
          <a:xfrm>
            <a:off x="91142" y="1942079"/>
            <a:ext cx="4102906" cy="484278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88" name="Arc 87">
            <a:extLst>
              <a:ext uri="{FF2B5EF4-FFF2-40B4-BE49-F238E27FC236}">
                <a16:creationId xmlns:a16="http://schemas.microsoft.com/office/drawing/2014/main" id="{F17EC050-33A4-4D7A-80B7-8FE05D8845F8}"/>
              </a:ext>
            </a:extLst>
          </p:cNvPr>
          <p:cNvSpPr/>
          <p:nvPr/>
        </p:nvSpPr>
        <p:spPr>
          <a:xfrm>
            <a:off x="403678" y="6023205"/>
            <a:ext cx="3593732" cy="1087438"/>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fr-CH"/>
          </a:p>
        </p:txBody>
      </p:sp>
      <p:grpSp>
        <p:nvGrpSpPr>
          <p:cNvPr id="89" name="Group 49">
            <a:extLst>
              <a:ext uri="{FF2B5EF4-FFF2-40B4-BE49-F238E27FC236}">
                <a16:creationId xmlns:a16="http://schemas.microsoft.com/office/drawing/2014/main" id="{BF4FD140-0BB1-4653-AE58-21907D47A033}"/>
              </a:ext>
            </a:extLst>
          </p:cNvPr>
          <p:cNvGrpSpPr>
            <a:grpSpLocks/>
          </p:cNvGrpSpPr>
          <p:nvPr/>
        </p:nvGrpSpPr>
        <p:grpSpPr bwMode="auto">
          <a:xfrm>
            <a:off x="93925" y="1911579"/>
            <a:ext cx="9083688" cy="4735514"/>
            <a:chOff x="615" y="1168"/>
            <a:chExt cx="5722" cy="2983"/>
          </a:xfrm>
        </p:grpSpPr>
        <p:grpSp>
          <p:nvGrpSpPr>
            <p:cNvPr id="90" name="Group 89">
              <a:extLst>
                <a:ext uri="{FF2B5EF4-FFF2-40B4-BE49-F238E27FC236}">
                  <a16:creationId xmlns:a16="http://schemas.microsoft.com/office/drawing/2014/main" id="{8EE13E9A-3C4F-4A29-8924-70F3DDD4E00B}"/>
                </a:ext>
              </a:extLst>
            </p:cNvPr>
            <p:cNvGrpSpPr>
              <a:grpSpLocks/>
            </p:cNvGrpSpPr>
            <p:nvPr/>
          </p:nvGrpSpPr>
          <p:grpSpPr bwMode="auto">
            <a:xfrm>
              <a:off x="615" y="1168"/>
              <a:ext cx="5722" cy="2983"/>
              <a:chOff x="887" y="1347"/>
              <a:chExt cx="5722" cy="2983"/>
            </a:xfrm>
          </p:grpSpPr>
          <p:sp>
            <p:nvSpPr>
              <p:cNvPr id="94" name="Text Box 9">
                <a:extLst>
                  <a:ext uri="{FF2B5EF4-FFF2-40B4-BE49-F238E27FC236}">
                    <a16:creationId xmlns:a16="http://schemas.microsoft.com/office/drawing/2014/main" id="{6B3A49BA-3AF5-4DFE-9344-C593934C62FF}"/>
                  </a:ext>
                </a:extLst>
              </p:cNvPr>
              <p:cNvSpPr txBox="1">
                <a:spLocks noChangeArrowheads="1"/>
              </p:cNvSpPr>
              <p:nvPr/>
            </p:nvSpPr>
            <p:spPr bwMode="auto">
              <a:xfrm>
                <a:off x="1857" y="3992"/>
                <a:ext cx="715" cy="1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dirty="0" err="1"/>
                  <a:t>Ig</a:t>
                </a:r>
                <a:r>
                  <a:rPr lang="fr-CH" sz="1000" dirty="0"/>
                  <a:t> membranaire</a:t>
                </a:r>
              </a:p>
            </p:txBody>
          </p:sp>
          <p:grpSp>
            <p:nvGrpSpPr>
              <p:cNvPr id="95" name="Group 44">
                <a:extLst>
                  <a:ext uri="{FF2B5EF4-FFF2-40B4-BE49-F238E27FC236}">
                    <a16:creationId xmlns:a16="http://schemas.microsoft.com/office/drawing/2014/main" id="{745863DE-D1DB-4CC3-A42A-71CFD1F8C75C}"/>
                  </a:ext>
                </a:extLst>
              </p:cNvPr>
              <p:cNvGrpSpPr>
                <a:grpSpLocks/>
              </p:cNvGrpSpPr>
              <p:nvPr/>
            </p:nvGrpSpPr>
            <p:grpSpPr bwMode="auto">
              <a:xfrm>
                <a:off x="887" y="1347"/>
                <a:ext cx="5722" cy="2983"/>
                <a:chOff x="879" y="1347"/>
                <a:chExt cx="5722" cy="2983"/>
              </a:xfrm>
            </p:grpSpPr>
            <p:pic>
              <p:nvPicPr>
                <p:cNvPr id="96" name="Picture 3" descr="Ab_Structure">
                  <a:extLst>
                    <a:ext uri="{FF2B5EF4-FFF2-40B4-BE49-F238E27FC236}">
                      <a16:creationId xmlns:a16="http://schemas.microsoft.com/office/drawing/2014/main" id="{115068D6-9C8E-455D-A422-8E4E4AA991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2" y="2091"/>
                  <a:ext cx="1908" cy="18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97" name="Group 43">
                  <a:extLst>
                    <a:ext uri="{FF2B5EF4-FFF2-40B4-BE49-F238E27FC236}">
                      <a16:creationId xmlns:a16="http://schemas.microsoft.com/office/drawing/2014/main" id="{3BB81D06-E355-4548-9861-5830D2F2272F}"/>
                    </a:ext>
                  </a:extLst>
                </p:cNvPr>
                <p:cNvGrpSpPr>
                  <a:grpSpLocks/>
                </p:cNvGrpSpPr>
                <p:nvPr/>
              </p:nvGrpSpPr>
              <p:grpSpPr bwMode="auto">
                <a:xfrm>
                  <a:off x="879" y="1347"/>
                  <a:ext cx="5722" cy="2983"/>
                  <a:chOff x="879" y="1347"/>
                  <a:chExt cx="5722" cy="2983"/>
                </a:xfrm>
              </p:grpSpPr>
              <p:pic>
                <p:nvPicPr>
                  <p:cNvPr id="98" name="Picture 8" descr="Ab_Structure">
                    <a:extLst>
                      <a:ext uri="{FF2B5EF4-FFF2-40B4-BE49-F238E27FC236}">
                        <a16:creationId xmlns:a16="http://schemas.microsoft.com/office/drawing/2014/main" id="{850969E6-2BF3-464D-AA57-EE673B59E2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3" y="2059"/>
                    <a:ext cx="1908" cy="18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9" name="Text Box 11">
                    <a:extLst>
                      <a:ext uri="{FF2B5EF4-FFF2-40B4-BE49-F238E27FC236}">
                        <a16:creationId xmlns:a16="http://schemas.microsoft.com/office/drawing/2014/main" id="{E975CD93-7331-4F9D-B793-BADE388E9713}"/>
                      </a:ext>
                    </a:extLst>
                  </p:cNvPr>
                  <p:cNvSpPr txBox="1">
                    <a:spLocks noChangeArrowheads="1"/>
                  </p:cNvSpPr>
                  <p:nvPr/>
                </p:nvSpPr>
                <p:spPr bwMode="auto">
                  <a:xfrm>
                    <a:off x="879" y="1347"/>
                    <a:ext cx="2469" cy="252"/>
                  </a:xfrm>
                  <a:prstGeom prst="rect">
                    <a:avLst/>
                  </a:prstGeom>
                  <a:noFill/>
                  <a:ln w="9525">
                    <a:noFill/>
                    <a:miter lim="800000"/>
                    <a:headEnd/>
                    <a:tailEnd/>
                  </a:ln>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2000" dirty="0">
                        <a:latin typeface="+mj-lt"/>
                      </a:rPr>
                      <a:t>Récepteur de l’antigène</a:t>
                    </a:r>
                  </a:p>
                </p:txBody>
              </p:sp>
              <p:sp>
                <p:nvSpPr>
                  <p:cNvPr id="100" name="Text Box 12">
                    <a:extLst>
                      <a:ext uri="{FF2B5EF4-FFF2-40B4-BE49-F238E27FC236}">
                        <a16:creationId xmlns:a16="http://schemas.microsoft.com/office/drawing/2014/main" id="{5AFDF1A8-042C-4971-8FCD-67D1AC9276BD}"/>
                      </a:ext>
                    </a:extLst>
                  </p:cNvPr>
                  <p:cNvSpPr txBox="1">
                    <a:spLocks noChangeArrowheads="1"/>
                  </p:cNvSpPr>
                  <p:nvPr/>
                </p:nvSpPr>
                <p:spPr bwMode="auto">
                  <a:xfrm>
                    <a:off x="4145" y="1347"/>
                    <a:ext cx="2398" cy="252"/>
                  </a:xfrm>
                  <a:prstGeom prst="rect">
                    <a:avLst/>
                  </a:prstGeom>
                  <a:noFill/>
                  <a:ln w="9525">
                    <a:noFill/>
                    <a:miter lim="800000"/>
                    <a:headEnd/>
                    <a:tailEnd/>
                  </a:ln>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2000" dirty="0">
                        <a:latin typeface="+mj-lt"/>
                      </a:rPr>
                      <a:t>Molécule effectrice</a:t>
                    </a:r>
                  </a:p>
                </p:txBody>
              </p:sp>
              <p:sp>
                <p:nvSpPr>
                  <p:cNvPr id="101" name="Text Box 13">
                    <a:extLst>
                      <a:ext uri="{FF2B5EF4-FFF2-40B4-BE49-F238E27FC236}">
                        <a16:creationId xmlns:a16="http://schemas.microsoft.com/office/drawing/2014/main" id="{B30E5555-B379-495A-B7EF-5C3E56E052D0}"/>
                      </a:ext>
                    </a:extLst>
                  </p:cNvPr>
                  <p:cNvSpPr txBox="1">
                    <a:spLocks noChangeArrowheads="1"/>
                  </p:cNvSpPr>
                  <p:nvPr/>
                </p:nvSpPr>
                <p:spPr bwMode="auto">
                  <a:xfrm>
                    <a:off x="4848" y="3959"/>
                    <a:ext cx="492" cy="1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dirty="0" err="1"/>
                      <a:t>Ig</a:t>
                    </a:r>
                    <a:r>
                      <a:rPr lang="fr-CH" sz="1000" dirty="0"/>
                      <a:t> soluble</a:t>
                    </a:r>
                  </a:p>
                </p:txBody>
              </p:sp>
              <p:grpSp>
                <p:nvGrpSpPr>
                  <p:cNvPr id="102" name="Group 14">
                    <a:extLst>
                      <a:ext uri="{FF2B5EF4-FFF2-40B4-BE49-F238E27FC236}">
                        <a16:creationId xmlns:a16="http://schemas.microsoft.com/office/drawing/2014/main" id="{DB67285E-EC0C-41E8-83DA-B39F0ABB909B}"/>
                      </a:ext>
                    </a:extLst>
                  </p:cNvPr>
                  <p:cNvGrpSpPr>
                    <a:grpSpLocks/>
                  </p:cNvGrpSpPr>
                  <p:nvPr/>
                </p:nvGrpSpPr>
                <p:grpSpPr bwMode="auto">
                  <a:xfrm>
                    <a:off x="2796" y="1673"/>
                    <a:ext cx="1486" cy="925"/>
                    <a:chOff x="2796" y="1673"/>
                    <a:chExt cx="1486" cy="925"/>
                  </a:xfrm>
                </p:grpSpPr>
                <p:sp>
                  <p:nvSpPr>
                    <p:cNvPr id="117" name="AutoShape 15">
                      <a:extLst>
                        <a:ext uri="{FF2B5EF4-FFF2-40B4-BE49-F238E27FC236}">
                          <a16:creationId xmlns:a16="http://schemas.microsoft.com/office/drawing/2014/main" id="{01AB6C1D-E1AD-4D39-8D51-A46DD975C75F}"/>
                        </a:ext>
                      </a:extLst>
                    </p:cNvPr>
                    <p:cNvSpPr>
                      <a:spLocks/>
                    </p:cNvSpPr>
                    <p:nvPr/>
                  </p:nvSpPr>
                  <p:spPr bwMode="auto">
                    <a:xfrm>
                      <a:off x="3210" y="2094"/>
                      <a:ext cx="56" cy="492"/>
                    </a:xfrm>
                    <a:prstGeom prst="rightBrace">
                      <a:avLst>
                        <a:gd name="adj1" fmla="val 73214"/>
                        <a:gd name="adj2" fmla="val 50000"/>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CH"/>
                    </a:p>
                  </p:txBody>
                </p:sp>
                <p:sp>
                  <p:nvSpPr>
                    <p:cNvPr id="118" name="Line 16">
                      <a:extLst>
                        <a:ext uri="{FF2B5EF4-FFF2-40B4-BE49-F238E27FC236}">
                          <a16:creationId xmlns:a16="http://schemas.microsoft.com/office/drawing/2014/main" id="{DBEE98A4-664A-455F-B951-FC028326740F}"/>
                        </a:ext>
                      </a:extLst>
                    </p:cNvPr>
                    <p:cNvSpPr>
                      <a:spLocks noChangeShapeType="1"/>
                    </p:cNvSpPr>
                    <p:nvPr/>
                  </p:nvSpPr>
                  <p:spPr bwMode="auto">
                    <a:xfrm flipH="1">
                      <a:off x="2796" y="2598"/>
                      <a:ext cx="402" cy="0"/>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a:lstStyle/>
                    <a:p>
                      <a:endParaRPr lang="fr-CH"/>
                    </a:p>
                  </p:txBody>
                </p:sp>
                <p:sp>
                  <p:nvSpPr>
                    <p:cNvPr id="119" name="Text Box 17">
                      <a:extLst>
                        <a:ext uri="{FF2B5EF4-FFF2-40B4-BE49-F238E27FC236}">
                          <a16:creationId xmlns:a16="http://schemas.microsoft.com/office/drawing/2014/main" id="{D012C5CA-268E-4949-8EBD-31949D1B98CF}"/>
                        </a:ext>
                      </a:extLst>
                    </p:cNvPr>
                    <p:cNvSpPr txBox="1">
                      <a:spLocks noChangeArrowheads="1"/>
                    </p:cNvSpPr>
                    <p:nvPr/>
                  </p:nvSpPr>
                  <p:spPr bwMode="auto">
                    <a:xfrm>
                      <a:off x="3277" y="2247"/>
                      <a:ext cx="786"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dirty="0"/>
                        <a:t>Région variable</a:t>
                      </a:r>
                    </a:p>
                  </p:txBody>
                </p:sp>
                <p:grpSp>
                  <p:nvGrpSpPr>
                    <p:cNvPr id="120" name="Group 18">
                      <a:extLst>
                        <a:ext uri="{FF2B5EF4-FFF2-40B4-BE49-F238E27FC236}">
                          <a16:creationId xmlns:a16="http://schemas.microsoft.com/office/drawing/2014/main" id="{C79DA5A2-5BAE-423F-84B6-5092584AC54E}"/>
                        </a:ext>
                      </a:extLst>
                    </p:cNvPr>
                    <p:cNvGrpSpPr>
                      <a:grpSpLocks/>
                    </p:cNvGrpSpPr>
                    <p:nvPr/>
                  </p:nvGrpSpPr>
                  <p:grpSpPr bwMode="auto">
                    <a:xfrm>
                      <a:off x="3006" y="1673"/>
                      <a:ext cx="1276" cy="443"/>
                      <a:chOff x="3042" y="1673"/>
                      <a:chExt cx="1276" cy="443"/>
                    </a:xfrm>
                  </p:grpSpPr>
                  <p:sp>
                    <p:nvSpPr>
                      <p:cNvPr id="121" name="Text Box 19">
                        <a:extLst>
                          <a:ext uri="{FF2B5EF4-FFF2-40B4-BE49-F238E27FC236}">
                            <a16:creationId xmlns:a16="http://schemas.microsoft.com/office/drawing/2014/main" id="{EFF809BA-0E8A-4DE6-9FCB-B54BB972EFDA}"/>
                          </a:ext>
                        </a:extLst>
                      </p:cNvPr>
                      <p:cNvSpPr txBox="1">
                        <a:spLocks noChangeArrowheads="1"/>
                      </p:cNvSpPr>
                      <p:nvPr/>
                    </p:nvSpPr>
                    <p:spPr bwMode="auto">
                      <a:xfrm>
                        <a:off x="3178" y="1673"/>
                        <a:ext cx="1083" cy="2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200" b="0" dirty="0"/>
                          <a:t>Sites de fixation de l’antigène</a:t>
                        </a:r>
                      </a:p>
                    </p:txBody>
                  </p:sp>
                  <p:grpSp>
                    <p:nvGrpSpPr>
                      <p:cNvPr id="122" name="Group 20">
                        <a:extLst>
                          <a:ext uri="{FF2B5EF4-FFF2-40B4-BE49-F238E27FC236}">
                            <a16:creationId xmlns:a16="http://schemas.microsoft.com/office/drawing/2014/main" id="{C570EBF1-4471-4AE0-BB5C-FF2B3EC9D68C}"/>
                          </a:ext>
                        </a:extLst>
                      </p:cNvPr>
                      <p:cNvGrpSpPr>
                        <a:grpSpLocks/>
                      </p:cNvGrpSpPr>
                      <p:nvPr/>
                    </p:nvGrpSpPr>
                    <p:grpSpPr bwMode="auto">
                      <a:xfrm>
                        <a:off x="3042" y="1764"/>
                        <a:ext cx="180" cy="348"/>
                        <a:chOff x="3042" y="1764"/>
                        <a:chExt cx="180" cy="348"/>
                      </a:xfrm>
                    </p:grpSpPr>
                    <p:sp>
                      <p:nvSpPr>
                        <p:cNvPr id="126" name="Line 21">
                          <a:extLst>
                            <a:ext uri="{FF2B5EF4-FFF2-40B4-BE49-F238E27FC236}">
                              <a16:creationId xmlns:a16="http://schemas.microsoft.com/office/drawing/2014/main" id="{13449E7E-F521-4397-9C38-00145B50E715}"/>
                            </a:ext>
                          </a:extLst>
                        </p:cNvPr>
                        <p:cNvSpPr>
                          <a:spLocks noChangeShapeType="1"/>
                        </p:cNvSpPr>
                        <p:nvPr/>
                      </p:nvSpPr>
                      <p:spPr bwMode="auto">
                        <a:xfrm flipV="1">
                          <a:off x="3042" y="1770"/>
                          <a:ext cx="0" cy="342"/>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a:lstStyle/>
                        <a:p>
                          <a:endParaRPr lang="fr-CH"/>
                        </a:p>
                      </p:txBody>
                    </p:sp>
                    <p:sp>
                      <p:nvSpPr>
                        <p:cNvPr id="127" name="Line 22">
                          <a:extLst>
                            <a:ext uri="{FF2B5EF4-FFF2-40B4-BE49-F238E27FC236}">
                              <a16:creationId xmlns:a16="http://schemas.microsoft.com/office/drawing/2014/main" id="{6396A007-C0B0-4D9F-89D5-EC48A2725AAE}"/>
                            </a:ext>
                          </a:extLst>
                        </p:cNvPr>
                        <p:cNvSpPr>
                          <a:spLocks noChangeShapeType="1"/>
                        </p:cNvSpPr>
                        <p:nvPr/>
                      </p:nvSpPr>
                      <p:spPr bwMode="auto">
                        <a:xfrm>
                          <a:off x="3042" y="1764"/>
                          <a:ext cx="180"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CH"/>
                        </a:p>
                      </p:txBody>
                    </p:sp>
                  </p:grpSp>
                  <p:grpSp>
                    <p:nvGrpSpPr>
                      <p:cNvPr id="123" name="Group 23">
                        <a:extLst>
                          <a:ext uri="{FF2B5EF4-FFF2-40B4-BE49-F238E27FC236}">
                            <a16:creationId xmlns:a16="http://schemas.microsoft.com/office/drawing/2014/main" id="{F57E7CC4-23DD-4F95-939A-85429AB3CDB9}"/>
                          </a:ext>
                        </a:extLst>
                      </p:cNvPr>
                      <p:cNvGrpSpPr>
                        <a:grpSpLocks/>
                      </p:cNvGrpSpPr>
                      <p:nvPr/>
                    </p:nvGrpSpPr>
                    <p:grpSpPr bwMode="auto">
                      <a:xfrm flipH="1">
                        <a:off x="4138" y="1768"/>
                        <a:ext cx="180" cy="348"/>
                        <a:chOff x="3042" y="1764"/>
                        <a:chExt cx="180" cy="348"/>
                      </a:xfrm>
                    </p:grpSpPr>
                    <p:sp>
                      <p:nvSpPr>
                        <p:cNvPr id="124" name="Line 24">
                          <a:extLst>
                            <a:ext uri="{FF2B5EF4-FFF2-40B4-BE49-F238E27FC236}">
                              <a16:creationId xmlns:a16="http://schemas.microsoft.com/office/drawing/2014/main" id="{7A8EA78E-3656-4888-8BE8-608F4D28A0F7}"/>
                            </a:ext>
                          </a:extLst>
                        </p:cNvPr>
                        <p:cNvSpPr>
                          <a:spLocks noChangeShapeType="1"/>
                        </p:cNvSpPr>
                        <p:nvPr/>
                      </p:nvSpPr>
                      <p:spPr bwMode="auto">
                        <a:xfrm flipV="1">
                          <a:off x="3042" y="1770"/>
                          <a:ext cx="0" cy="342"/>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a:lstStyle/>
                        <a:p>
                          <a:endParaRPr lang="fr-CH"/>
                        </a:p>
                      </p:txBody>
                    </p:sp>
                    <p:sp>
                      <p:nvSpPr>
                        <p:cNvPr id="125" name="Line 25">
                          <a:extLst>
                            <a:ext uri="{FF2B5EF4-FFF2-40B4-BE49-F238E27FC236}">
                              <a16:creationId xmlns:a16="http://schemas.microsoft.com/office/drawing/2014/main" id="{FA662027-6D23-470F-AFA2-6C7D8A2BF078}"/>
                            </a:ext>
                          </a:extLst>
                        </p:cNvPr>
                        <p:cNvSpPr>
                          <a:spLocks noChangeShapeType="1"/>
                        </p:cNvSpPr>
                        <p:nvPr/>
                      </p:nvSpPr>
                      <p:spPr bwMode="auto">
                        <a:xfrm>
                          <a:off x="3042" y="1764"/>
                          <a:ext cx="180"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CH"/>
                        </a:p>
                      </p:txBody>
                    </p:sp>
                  </p:grpSp>
                </p:grpSp>
              </p:grpSp>
              <p:grpSp>
                <p:nvGrpSpPr>
                  <p:cNvPr id="103" name="Group 26">
                    <a:extLst>
                      <a:ext uri="{FF2B5EF4-FFF2-40B4-BE49-F238E27FC236}">
                        <a16:creationId xmlns:a16="http://schemas.microsoft.com/office/drawing/2014/main" id="{B207888A-00A9-4398-9A2F-D000CEEEE184}"/>
                      </a:ext>
                    </a:extLst>
                  </p:cNvPr>
                  <p:cNvGrpSpPr>
                    <a:grpSpLocks/>
                  </p:cNvGrpSpPr>
                  <p:nvPr/>
                </p:nvGrpSpPr>
                <p:grpSpPr bwMode="auto">
                  <a:xfrm>
                    <a:off x="3214" y="2620"/>
                    <a:ext cx="3387" cy="1200"/>
                    <a:chOff x="3214" y="2620"/>
                    <a:chExt cx="3387" cy="1200"/>
                  </a:xfrm>
                </p:grpSpPr>
                <p:sp>
                  <p:nvSpPr>
                    <p:cNvPr id="112" name="AutoShape 27">
                      <a:extLst>
                        <a:ext uri="{FF2B5EF4-FFF2-40B4-BE49-F238E27FC236}">
                          <a16:creationId xmlns:a16="http://schemas.microsoft.com/office/drawing/2014/main" id="{2E421066-B850-4485-933D-DBD676EB2863}"/>
                        </a:ext>
                      </a:extLst>
                    </p:cNvPr>
                    <p:cNvSpPr>
                      <a:spLocks/>
                    </p:cNvSpPr>
                    <p:nvPr/>
                  </p:nvSpPr>
                  <p:spPr bwMode="auto">
                    <a:xfrm>
                      <a:off x="3214" y="2620"/>
                      <a:ext cx="56" cy="1200"/>
                    </a:xfrm>
                    <a:prstGeom prst="rightBrace">
                      <a:avLst>
                        <a:gd name="adj1" fmla="val 178571"/>
                        <a:gd name="adj2" fmla="val 50000"/>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CH"/>
                    </a:p>
                  </p:txBody>
                </p:sp>
                <p:sp>
                  <p:nvSpPr>
                    <p:cNvPr id="113" name="Text Box 28">
                      <a:extLst>
                        <a:ext uri="{FF2B5EF4-FFF2-40B4-BE49-F238E27FC236}">
                          <a16:creationId xmlns:a16="http://schemas.microsoft.com/office/drawing/2014/main" id="{998A5165-9E46-42A6-99E3-9CE5352E5EEE}"/>
                        </a:ext>
                      </a:extLst>
                    </p:cNvPr>
                    <p:cNvSpPr txBox="1">
                      <a:spLocks noChangeArrowheads="1"/>
                    </p:cNvSpPr>
                    <p:nvPr/>
                  </p:nvSpPr>
                  <p:spPr bwMode="auto">
                    <a:xfrm>
                      <a:off x="3300" y="3139"/>
                      <a:ext cx="868"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dirty="0"/>
                        <a:t>Région constante</a:t>
                      </a:r>
                    </a:p>
                  </p:txBody>
                </p:sp>
                <p:grpSp>
                  <p:nvGrpSpPr>
                    <p:cNvPr id="114" name="Group 29">
                      <a:extLst>
                        <a:ext uri="{FF2B5EF4-FFF2-40B4-BE49-F238E27FC236}">
                          <a16:creationId xmlns:a16="http://schemas.microsoft.com/office/drawing/2014/main" id="{3E118AFE-F477-4F1D-A91F-E756CF54B593}"/>
                        </a:ext>
                      </a:extLst>
                    </p:cNvPr>
                    <p:cNvGrpSpPr>
                      <a:grpSpLocks/>
                    </p:cNvGrpSpPr>
                    <p:nvPr/>
                  </p:nvGrpSpPr>
                  <p:grpSpPr bwMode="auto">
                    <a:xfrm>
                      <a:off x="5256" y="2979"/>
                      <a:ext cx="1345" cy="407"/>
                      <a:chOff x="5292" y="2979"/>
                      <a:chExt cx="1345" cy="407"/>
                    </a:xfrm>
                  </p:grpSpPr>
                  <p:sp>
                    <p:nvSpPr>
                      <p:cNvPr id="115" name="Text Box 30">
                        <a:extLst>
                          <a:ext uri="{FF2B5EF4-FFF2-40B4-BE49-F238E27FC236}">
                            <a16:creationId xmlns:a16="http://schemas.microsoft.com/office/drawing/2014/main" id="{D5526268-9D9E-40E7-A96B-9A9AB40F15F4}"/>
                          </a:ext>
                        </a:extLst>
                      </p:cNvPr>
                      <p:cNvSpPr txBox="1">
                        <a:spLocks noChangeArrowheads="1"/>
                      </p:cNvSpPr>
                      <p:nvPr/>
                    </p:nvSpPr>
                    <p:spPr bwMode="auto">
                      <a:xfrm>
                        <a:off x="5299" y="2979"/>
                        <a:ext cx="1338" cy="4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dirty="0"/>
                          <a:t>Sites de fixation pour:</a:t>
                        </a:r>
                      </a:p>
                      <a:p>
                        <a:pPr eaLnBrk="1" hangingPunct="1">
                          <a:buFontTx/>
                          <a:buChar char="•"/>
                        </a:pPr>
                        <a:r>
                          <a:rPr lang="fr-CH" sz="1200" b="0" dirty="0"/>
                          <a:t> facteurs du complément</a:t>
                        </a:r>
                      </a:p>
                      <a:p>
                        <a:pPr eaLnBrk="1" hangingPunct="1">
                          <a:buFontTx/>
                          <a:buChar char="•"/>
                        </a:pPr>
                        <a:r>
                          <a:rPr lang="fr-CH" sz="1200" b="0" dirty="0"/>
                          <a:t> récepteurs des phagocytes</a:t>
                        </a:r>
                      </a:p>
                    </p:txBody>
                  </p:sp>
                  <p:sp>
                    <p:nvSpPr>
                      <p:cNvPr id="116" name="AutoShape 31">
                        <a:extLst>
                          <a:ext uri="{FF2B5EF4-FFF2-40B4-BE49-F238E27FC236}">
                            <a16:creationId xmlns:a16="http://schemas.microsoft.com/office/drawing/2014/main" id="{5FECA797-70DC-40D2-80ED-04A5D97EDD6E}"/>
                          </a:ext>
                        </a:extLst>
                      </p:cNvPr>
                      <p:cNvSpPr>
                        <a:spLocks/>
                      </p:cNvSpPr>
                      <p:nvPr/>
                    </p:nvSpPr>
                    <p:spPr bwMode="auto">
                      <a:xfrm>
                        <a:off x="5292" y="3078"/>
                        <a:ext cx="56" cy="228"/>
                      </a:xfrm>
                      <a:prstGeom prst="rightBracket">
                        <a:avLst>
                          <a:gd name="adj" fmla="val 33929"/>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CH"/>
                      </a:p>
                    </p:txBody>
                  </p:sp>
                </p:grpSp>
              </p:grpSp>
              <p:grpSp>
                <p:nvGrpSpPr>
                  <p:cNvPr id="104" name="Group 33">
                    <a:extLst>
                      <a:ext uri="{FF2B5EF4-FFF2-40B4-BE49-F238E27FC236}">
                        <a16:creationId xmlns:a16="http://schemas.microsoft.com/office/drawing/2014/main" id="{AA6966F4-7CFE-457C-B48A-29D3E3B28387}"/>
                      </a:ext>
                    </a:extLst>
                  </p:cNvPr>
                  <p:cNvGrpSpPr>
                    <a:grpSpLocks/>
                  </p:cNvGrpSpPr>
                  <p:nvPr/>
                </p:nvGrpSpPr>
                <p:grpSpPr bwMode="auto">
                  <a:xfrm>
                    <a:off x="967" y="2079"/>
                    <a:ext cx="1350" cy="1877"/>
                    <a:chOff x="967" y="2079"/>
                    <a:chExt cx="1350" cy="1877"/>
                  </a:xfrm>
                </p:grpSpPr>
                <p:grpSp>
                  <p:nvGrpSpPr>
                    <p:cNvPr id="106" name="Group 34">
                      <a:extLst>
                        <a:ext uri="{FF2B5EF4-FFF2-40B4-BE49-F238E27FC236}">
                          <a16:creationId xmlns:a16="http://schemas.microsoft.com/office/drawing/2014/main" id="{084CBA0E-6C7F-45C7-A696-CD41D9B6B9D7}"/>
                        </a:ext>
                      </a:extLst>
                    </p:cNvPr>
                    <p:cNvGrpSpPr>
                      <a:grpSpLocks/>
                    </p:cNvGrpSpPr>
                    <p:nvPr/>
                  </p:nvGrpSpPr>
                  <p:grpSpPr bwMode="auto">
                    <a:xfrm>
                      <a:off x="967" y="2079"/>
                      <a:ext cx="1350" cy="604"/>
                      <a:chOff x="967" y="2079"/>
                      <a:chExt cx="1350" cy="604"/>
                    </a:xfrm>
                  </p:grpSpPr>
                  <p:sp>
                    <p:nvSpPr>
                      <p:cNvPr id="110" name="Text Box 35">
                        <a:extLst>
                          <a:ext uri="{FF2B5EF4-FFF2-40B4-BE49-F238E27FC236}">
                            <a16:creationId xmlns:a16="http://schemas.microsoft.com/office/drawing/2014/main" id="{33E0D657-0113-4D7B-A662-CBCACC48C0E1}"/>
                          </a:ext>
                        </a:extLst>
                      </p:cNvPr>
                      <p:cNvSpPr txBox="1">
                        <a:spLocks noChangeArrowheads="1"/>
                      </p:cNvSpPr>
                      <p:nvPr/>
                    </p:nvSpPr>
                    <p:spPr bwMode="auto">
                      <a:xfrm>
                        <a:off x="1601" y="2079"/>
                        <a:ext cx="716"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dirty="0"/>
                          <a:t>Chaine lourde</a:t>
                        </a:r>
                      </a:p>
                    </p:txBody>
                  </p:sp>
                  <p:sp>
                    <p:nvSpPr>
                      <p:cNvPr id="111" name="Text Box 36">
                        <a:extLst>
                          <a:ext uri="{FF2B5EF4-FFF2-40B4-BE49-F238E27FC236}">
                            <a16:creationId xmlns:a16="http://schemas.microsoft.com/office/drawing/2014/main" id="{CEA4751D-E3BF-4E9C-966F-0F2AD18507ED}"/>
                          </a:ext>
                        </a:extLst>
                      </p:cNvPr>
                      <p:cNvSpPr txBox="1">
                        <a:spLocks noChangeArrowheads="1"/>
                      </p:cNvSpPr>
                      <p:nvPr/>
                    </p:nvSpPr>
                    <p:spPr bwMode="auto">
                      <a:xfrm>
                        <a:off x="967" y="2509"/>
                        <a:ext cx="716"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dirty="0"/>
                          <a:t>Chaine légère</a:t>
                        </a:r>
                      </a:p>
                    </p:txBody>
                  </p:sp>
                </p:grpSp>
                <p:grpSp>
                  <p:nvGrpSpPr>
                    <p:cNvPr id="107" name="Group 37">
                      <a:extLst>
                        <a:ext uri="{FF2B5EF4-FFF2-40B4-BE49-F238E27FC236}">
                          <a16:creationId xmlns:a16="http://schemas.microsoft.com/office/drawing/2014/main" id="{48511589-1F07-4ACF-981C-D1ED217F58F7}"/>
                        </a:ext>
                      </a:extLst>
                    </p:cNvPr>
                    <p:cNvGrpSpPr>
                      <a:grpSpLocks/>
                    </p:cNvGrpSpPr>
                    <p:nvPr/>
                  </p:nvGrpSpPr>
                  <p:grpSpPr bwMode="auto">
                    <a:xfrm>
                      <a:off x="1087" y="3801"/>
                      <a:ext cx="1025" cy="155"/>
                      <a:chOff x="1087" y="3801"/>
                      <a:chExt cx="1025" cy="155"/>
                    </a:xfrm>
                  </p:grpSpPr>
                  <p:sp>
                    <p:nvSpPr>
                      <p:cNvPr id="108" name="Text Box 38">
                        <a:extLst>
                          <a:ext uri="{FF2B5EF4-FFF2-40B4-BE49-F238E27FC236}">
                            <a16:creationId xmlns:a16="http://schemas.microsoft.com/office/drawing/2014/main" id="{0E8C0AD8-D50F-46CD-9828-F3FE72A2EE9C}"/>
                          </a:ext>
                        </a:extLst>
                      </p:cNvPr>
                      <p:cNvSpPr txBox="1">
                        <a:spLocks noChangeArrowheads="1"/>
                      </p:cNvSpPr>
                      <p:nvPr/>
                    </p:nvSpPr>
                    <p:spPr bwMode="auto">
                      <a:xfrm>
                        <a:off x="1087" y="3801"/>
                        <a:ext cx="912" cy="1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b="0" dirty="0"/>
                          <a:t>Ancrage membranaire</a:t>
                        </a:r>
                      </a:p>
                    </p:txBody>
                  </p:sp>
                  <p:sp>
                    <p:nvSpPr>
                      <p:cNvPr id="109" name="Line 39">
                        <a:extLst>
                          <a:ext uri="{FF2B5EF4-FFF2-40B4-BE49-F238E27FC236}">
                            <a16:creationId xmlns:a16="http://schemas.microsoft.com/office/drawing/2014/main" id="{BB3B815C-6397-4422-99B2-C84FCD86FBA5}"/>
                          </a:ext>
                        </a:extLst>
                      </p:cNvPr>
                      <p:cNvSpPr>
                        <a:spLocks noChangeShapeType="1"/>
                      </p:cNvSpPr>
                      <p:nvPr/>
                    </p:nvSpPr>
                    <p:spPr bwMode="auto">
                      <a:xfrm>
                        <a:off x="1950" y="3894"/>
                        <a:ext cx="162"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fr-CH"/>
                      </a:p>
                    </p:txBody>
                  </p:sp>
                </p:grpSp>
              </p:grpSp>
              <p:sp>
                <p:nvSpPr>
                  <p:cNvPr id="105" name="Text Box 41">
                    <a:extLst>
                      <a:ext uri="{FF2B5EF4-FFF2-40B4-BE49-F238E27FC236}">
                        <a16:creationId xmlns:a16="http://schemas.microsoft.com/office/drawing/2014/main" id="{1210FB56-0767-4CEC-A961-7B97F29F5F7C}"/>
                      </a:ext>
                    </a:extLst>
                  </p:cNvPr>
                  <p:cNvSpPr txBox="1">
                    <a:spLocks noChangeArrowheads="1"/>
                  </p:cNvSpPr>
                  <p:nvPr/>
                </p:nvSpPr>
                <p:spPr bwMode="auto">
                  <a:xfrm>
                    <a:off x="1629" y="4156"/>
                    <a:ext cx="1180"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dirty="0"/>
                      <a:t>Transduction du signal</a:t>
                    </a:r>
                  </a:p>
                </p:txBody>
              </p:sp>
            </p:grpSp>
          </p:grpSp>
        </p:grpSp>
        <p:grpSp>
          <p:nvGrpSpPr>
            <p:cNvPr id="91" name="Group 5">
              <a:extLst>
                <a:ext uri="{FF2B5EF4-FFF2-40B4-BE49-F238E27FC236}">
                  <a16:creationId xmlns:a16="http://schemas.microsoft.com/office/drawing/2014/main" id="{C9354CF0-E806-4D75-B4B0-ABD8B5744783}"/>
                </a:ext>
              </a:extLst>
            </p:cNvPr>
            <p:cNvGrpSpPr>
              <a:grpSpLocks/>
            </p:cNvGrpSpPr>
            <p:nvPr/>
          </p:nvGrpSpPr>
          <p:grpSpPr bwMode="auto">
            <a:xfrm>
              <a:off x="1879" y="3702"/>
              <a:ext cx="125" cy="48"/>
              <a:chOff x="2148" y="3880"/>
              <a:chExt cx="124" cy="48"/>
            </a:xfrm>
          </p:grpSpPr>
          <p:sp>
            <p:nvSpPr>
              <p:cNvPr id="92" name="Line 6">
                <a:extLst>
                  <a:ext uri="{FF2B5EF4-FFF2-40B4-BE49-F238E27FC236}">
                    <a16:creationId xmlns:a16="http://schemas.microsoft.com/office/drawing/2014/main" id="{F0C65E8C-78BF-4C17-8CA8-A26F5A86D5FC}"/>
                  </a:ext>
                </a:extLst>
              </p:cNvPr>
              <p:cNvSpPr>
                <a:spLocks noChangeShapeType="1"/>
              </p:cNvSpPr>
              <p:nvPr/>
            </p:nvSpPr>
            <p:spPr bwMode="auto">
              <a:xfrm>
                <a:off x="2148" y="3880"/>
                <a:ext cx="0" cy="48"/>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CH"/>
              </a:p>
            </p:txBody>
          </p:sp>
          <p:sp>
            <p:nvSpPr>
              <p:cNvPr id="93" name="Line 7">
                <a:extLst>
                  <a:ext uri="{FF2B5EF4-FFF2-40B4-BE49-F238E27FC236}">
                    <a16:creationId xmlns:a16="http://schemas.microsoft.com/office/drawing/2014/main" id="{8DD62F34-0293-4540-B366-10F9DD09B806}"/>
                  </a:ext>
                </a:extLst>
              </p:cNvPr>
              <p:cNvSpPr>
                <a:spLocks noChangeShapeType="1"/>
              </p:cNvSpPr>
              <p:nvPr/>
            </p:nvSpPr>
            <p:spPr bwMode="auto">
              <a:xfrm>
                <a:off x="2272" y="3880"/>
                <a:ext cx="0" cy="48"/>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CH"/>
              </a:p>
            </p:txBody>
          </p:sp>
        </p:grpSp>
      </p:grpSp>
    </p:spTree>
    <p:extLst>
      <p:ext uri="{BB962C8B-B14F-4D97-AF65-F5344CB8AC3E}">
        <p14:creationId xmlns:p14="http://schemas.microsoft.com/office/powerpoint/2010/main" val="3448367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E2D8E2BD-A100-43D0-9986-39B4A33E81DF}"/>
              </a:ext>
            </a:extLst>
          </p:cNvPr>
          <p:cNvSpPr/>
          <p:nvPr/>
        </p:nvSpPr>
        <p:spPr>
          <a:xfrm>
            <a:off x="1881" y="2661852"/>
            <a:ext cx="9144000" cy="1982690"/>
          </a:xfrm>
          <a:prstGeom prst="rect">
            <a:avLst/>
          </a:prstGeom>
          <a:solidFill>
            <a:srgbClr val="FFFA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57" name="Rectangle 56">
            <a:extLst>
              <a:ext uri="{FF2B5EF4-FFF2-40B4-BE49-F238E27FC236}">
                <a16:creationId xmlns:a16="http://schemas.microsoft.com/office/drawing/2014/main" id="{16387C23-3DD6-4F87-9887-33E00F6AF244}"/>
              </a:ext>
            </a:extLst>
          </p:cNvPr>
          <p:cNvSpPr/>
          <p:nvPr/>
        </p:nvSpPr>
        <p:spPr>
          <a:xfrm>
            <a:off x="0" y="4585531"/>
            <a:ext cx="9144000" cy="2272469"/>
          </a:xfrm>
          <a:prstGeom prst="rect">
            <a:avLst/>
          </a:prstGeom>
          <a:solidFill>
            <a:srgbClr val="F2F7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pic>
        <p:nvPicPr>
          <p:cNvPr id="18" name="Picture 28" descr="I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932" y="2943246"/>
            <a:ext cx="1475982" cy="1272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Text Box 6"/>
          <p:cNvSpPr txBox="1">
            <a:spLocks noChangeArrowheads="1"/>
          </p:cNvSpPr>
          <p:nvPr/>
        </p:nvSpPr>
        <p:spPr bwMode="auto">
          <a:xfrm>
            <a:off x="-20979" y="3489271"/>
            <a:ext cx="139565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dirty="0" err="1">
                <a:latin typeface="+mj-lt"/>
              </a:rPr>
              <a:t>Ig</a:t>
            </a:r>
            <a:r>
              <a:rPr lang="fr-CH" sz="1600" dirty="0">
                <a:latin typeface="+mj-lt"/>
              </a:rPr>
              <a:t> membranaire</a:t>
            </a:r>
          </a:p>
        </p:txBody>
      </p:sp>
      <p:grpSp>
        <p:nvGrpSpPr>
          <p:cNvPr id="11" name="Group 11"/>
          <p:cNvGrpSpPr>
            <a:grpSpLocks/>
          </p:cNvGrpSpPr>
          <p:nvPr/>
        </p:nvGrpSpPr>
        <p:grpSpPr bwMode="auto">
          <a:xfrm>
            <a:off x="3070491" y="4184232"/>
            <a:ext cx="152977" cy="69273"/>
            <a:chOff x="2569" y="4072"/>
            <a:chExt cx="106" cy="48"/>
          </a:xfrm>
        </p:grpSpPr>
        <p:sp>
          <p:nvSpPr>
            <p:cNvPr id="34" name="Line 12"/>
            <p:cNvSpPr>
              <a:spLocks noChangeShapeType="1"/>
            </p:cNvSpPr>
            <p:nvPr/>
          </p:nvSpPr>
          <p:spPr bwMode="auto">
            <a:xfrm>
              <a:off x="2569"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sp>
          <p:nvSpPr>
            <p:cNvPr id="35" name="Line 13"/>
            <p:cNvSpPr>
              <a:spLocks noChangeShapeType="1"/>
            </p:cNvSpPr>
            <p:nvPr/>
          </p:nvSpPr>
          <p:spPr bwMode="auto">
            <a:xfrm>
              <a:off x="2675"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grpSp>
      <p:grpSp>
        <p:nvGrpSpPr>
          <p:cNvPr id="12" name="Group 14"/>
          <p:cNvGrpSpPr>
            <a:grpSpLocks/>
          </p:cNvGrpSpPr>
          <p:nvPr/>
        </p:nvGrpSpPr>
        <p:grpSpPr bwMode="auto">
          <a:xfrm>
            <a:off x="1507710" y="4181057"/>
            <a:ext cx="152977" cy="69273"/>
            <a:chOff x="2544" y="4072"/>
            <a:chExt cx="106" cy="48"/>
          </a:xfrm>
        </p:grpSpPr>
        <p:sp>
          <p:nvSpPr>
            <p:cNvPr id="32" name="Line 15"/>
            <p:cNvSpPr>
              <a:spLocks noChangeShapeType="1"/>
            </p:cNvSpPr>
            <p:nvPr/>
          </p:nvSpPr>
          <p:spPr bwMode="auto">
            <a:xfrm>
              <a:off x="2544"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sp>
          <p:nvSpPr>
            <p:cNvPr id="33" name="Line 16"/>
            <p:cNvSpPr>
              <a:spLocks noChangeShapeType="1"/>
            </p:cNvSpPr>
            <p:nvPr/>
          </p:nvSpPr>
          <p:spPr bwMode="auto">
            <a:xfrm>
              <a:off x="2650"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grpSp>
      <p:grpSp>
        <p:nvGrpSpPr>
          <p:cNvPr id="13" name="Group 17"/>
          <p:cNvGrpSpPr>
            <a:grpSpLocks/>
          </p:cNvGrpSpPr>
          <p:nvPr/>
        </p:nvGrpSpPr>
        <p:grpSpPr bwMode="auto">
          <a:xfrm>
            <a:off x="4589053" y="4181057"/>
            <a:ext cx="152977" cy="69273"/>
            <a:chOff x="2519" y="4072"/>
            <a:chExt cx="106" cy="48"/>
          </a:xfrm>
        </p:grpSpPr>
        <p:sp>
          <p:nvSpPr>
            <p:cNvPr id="30" name="Line 18"/>
            <p:cNvSpPr>
              <a:spLocks noChangeShapeType="1"/>
            </p:cNvSpPr>
            <p:nvPr/>
          </p:nvSpPr>
          <p:spPr bwMode="auto">
            <a:xfrm>
              <a:off x="2519"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sp>
          <p:nvSpPr>
            <p:cNvPr id="31" name="Line 19"/>
            <p:cNvSpPr>
              <a:spLocks noChangeShapeType="1"/>
            </p:cNvSpPr>
            <p:nvPr/>
          </p:nvSpPr>
          <p:spPr bwMode="auto">
            <a:xfrm>
              <a:off x="2625"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grpSp>
      <p:grpSp>
        <p:nvGrpSpPr>
          <p:cNvPr id="14" name="Group 20"/>
          <p:cNvGrpSpPr>
            <a:grpSpLocks/>
          </p:cNvGrpSpPr>
          <p:nvPr/>
        </p:nvGrpSpPr>
        <p:grpSpPr bwMode="auto">
          <a:xfrm>
            <a:off x="6098740" y="4190582"/>
            <a:ext cx="151535" cy="69273"/>
            <a:chOff x="2544" y="4072"/>
            <a:chExt cx="106" cy="48"/>
          </a:xfrm>
        </p:grpSpPr>
        <p:sp>
          <p:nvSpPr>
            <p:cNvPr id="28" name="Line 21"/>
            <p:cNvSpPr>
              <a:spLocks noChangeShapeType="1"/>
            </p:cNvSpPr>
            <p:nvPr/>
          </p:nvSpPr>
          <p:spPr bwMode="auto">
            <a:xfrm>
              <a:off x="2544"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sp>
          <p:nvSpPr>
            <p:cNvPr id="29" name="Line 22"/>
            <p:cNvSpPr>
              <a:spLocks noChangeShapeType="1"/>
            </p:cNvSpPr>
            <p:nvPr/>
          </p:nvSpPr>
          <p:spPr bwMode="auto">
            <a:xfrm>
              <a:off x="2650"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grpSp>
      <p:grpSp>
        <p:nvGrpSpPr>
          <p:cNvPr id="15" name="Group 23"/>
          <p:cNvGrpSpPr>
            <a:grpSpLocks/>
          </p:cNvGrpSpPr>
          <p:nvPr/>
        </p:nvGrpSpPr>
        <p:grpSpPr bwMode="auto">
          <a:xfrm>
            <a:off x="7658778" y="4181057"/>
            <a:ext cx="152977" cy="69273"/>
            <a:chOff x="2544" y="4072"/>
            <a:chExt cx="106" cy="48"/>
          </a:xfrm>
        </p:grpSpPr>
        <p:sp>
          <p:nvSpPr>
            <p:cNvPr id="26" name="Line 24"/>
            <p:cNvSpPr>
              <a:spLocks noChangeShapeType="1"/>
            </p:cNvSpPr>
            <p:nvPr/>
          </p:nvSpPr>
          <p:spPr bwMode="auto">
            <a:xfrm>
              <a:off x="2544"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sp>
          <p:nvSpPr>
            <p:cNvPr id="27" name="Line 25"/>
            <p:cNvSpPr>
              <a:spLocks noChangeShapeType="1"/>
            </p:cNvSpPr>
            <p:nvPr/>
          </p:nvSpPr>
          <p:spPr bwMode="auto">
            <a:xfrm>
              <a:off x="2650"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fr-CH"/>
            </a:p>
          </p:txBody>
        </p:sp>
      </p:grpSp>
      <p:pic>
        <p:nvPicPr>
          <p:cNvPr id="16" name="Picture 26" descr="Ig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9270" y="2710252"/>
            <a:ext cx="1537645" cy="14877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27" descr="Ig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524" y="2868962"/>
            <a:ext cx="1468110" cy="13513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Picture 29" descr="Ig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4669" y="2873036"/>
            <a:ext cx="1460238" cy="13447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30" descr="I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2090" y="2661852"/>
            <a:ext cx="1544205" cy="1556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 name="Text Box 31"/>
          <p:cNvSpPr txBox="1">
            <a:spLocks noChangeArrowheads="1"/>
          </p:cNvSpPr>
          <p:nvPr/>
        </p:nvSpPr>
        <p:spPr bwMode="auto">
          <a:xfrm>
            <a:off x="2967611" y="4441801"/>
            <a:ext cx="49885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IgM</a:t>
            </a:r>
          </a:p>
        </p:txBody>
      </p:sp>
      <p:sp>
        <p:nvSpPr>
          <p:cNvPr id="22" name="Text Box 32"/>
          <p:cNvSpPr txBox="1">
            <a:spLocks noChangeArrowheads="1"/>
          </p:cNvSpPr>
          <p:nvPr/>
        </p:nvSpPr>
        <p:spPr bwMode="auto">
          <a:xfrm>
            <a:off x="4514243" y="4441801"/>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IgG</a:t>
            </a:r>
          </a:p>
        </p:txBody>
      </p:sp>
      <p:sp>
        <p:nvSpPr>
          <p:cNvPr id="23" name="Text Box 33"/>
          <p:cNvSpPr txBox="1">
            <a:spLocks noChangeArrowheads="1"/>
          </p:cNvSpPr>
          <p:nvPr/>
        </p:nvSpPr>
        <p:spPr bwMode="auto">
          <a:xfrm>
            <a:off x="6034668" y="4441801"/>
            <a:ext cx="42672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IgE</a:t>
            </a:r>
          </a:p>
        </p:txBody>
      </p:sp>
      <p:sp>
        <p:nvSpPr>
          <p:cNvPr id="24" name="Text Box 34"/>
          <p:cNvSpPr txBox="1">
            <a:spLocks noChangeArrowheads="1"/>
          </p:cNvSpPr>
          <p:nvPr/>
        </p:nvSpPr>
        <p:spPr bwMode="auto">
          <a:xfrm>
            <a:off x="7576406" y="4441801"/>
            <a:ext cx="44275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IgA</a:t>
            </a:r>
          </a:p>
        </p:txBody>
      </p:sp>
      <p:sp>
        <p:nvSpPr>
          <p:cNvPr id="25" name="Text Box 35"/>
          <p:cNvSpPr txBox="1">
            <a:spLocks noChangeArrowheads="1"/>
          </p:cNvSpPr>
          <p:nvPr/>
        </p:nvSpPr>
        <p:spPr bwMode="auto">
          <a:xfrm>
            <a:off x="1457723" y="4441801"/>
            <a:ext cx="4507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IgD</a:t>
            </a:r>
          </a:p>
        </p:txBody>
      </p:sp>
      <p:sp>
        <p:nvSpPr>
          <p:cNvPr id="53" name="Arc 52">
            <a:extLst>
              <a:ext uri="{FF2B5EF4-FFF2-40B4-BE49-F238E27FC236}">
                <a16:creationId xmlns:a16="http://schemas.microsoft.com/office/drawing/2014/main" id="{42E32BCB-EAD8-409D-BAC6-4FAD5AB726F5}"/>
              </a:ext>
            </a:extLst>
          </p:cNvPr>
          <p:cNvSpPr/>
          <p:nvPr/>
        </p:nvSpPr>
        <p:spPr>
          <a:xfrm>
            <a:off x="5480117"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fr-CH"/>
          </a:p>
        </p:txBody>
      </p:sp>
      <p:sp>
        <p:nvSpPr>
          <p:cNvPr id="2" name="Title 1"/>
          <p:cNvSpPr>
            <a:spLocks noGrp="1"/>
          </p:cNvSpPr>
          <p:nvPr>
            <p:ph type="title"/>
          </p:nvPr>
        </p:nvSpPr>
        <p:spPr/>
        <p:txBody>
          <a:bodyPr>
            <a:normAutofit/>
          </a:bodyPr>
          <a:lstStyle/>
          <a:p>
            <a:r>
              <a:rPr lang="fr-CH" dirty="0"/>
              <a:t>5 classes (isotypes) d’immunoglobulines</a:t>
            </a:r>
          </a:p>
        </p:txBody>
      </p:sp>
      <p:sp>
        <p:nvSpPr>
          <p:cNvPr id="3" name="Content Placeholder 2"/>
          <p:cNvSpPr>
            <a:spLocks noGrp="1"/>
          </p:cNvSpPr>
          <p:nvPr>
            <p:ph idx="1"/>
          </p:nvPr>
        </p:nvSpPr>
        <p:spPr>
          <a:xfrm>
            <a:off x="221650" y="838750"/>
            <a:ext cx="8734806" cy="5365216"/>
          </a:xfrm>
        </p:spPr>
        <p:txBody>
          <a:bodyPr>
            <a:normAutofit/>
          </a:bodyPr>
          <a:lstStyle/>
          <a:p>
            <a:r>
              <a:rPr lang="fr-CH" sz="2000" dirty="0"/>
              <a:t>5 types de </a:t>
            </a:r>
            <a:r>
              <a:rPr lang="fr-CH" sz="2000" b="1" dirty="0"/>
              <a:t>chaines lourdes: μ, δ, γ, ε et α</a:t>
            </a:r>
          </a:p>
          <a:p>
            <a:r>
              <a:rPr lang="fr-CH" sz="2000" dirty="0"/>
              <a:t>La chaine lourde détermine l’</a:t>
            </a:r>
            <a:r>
              <a:rPr lang="fr-CH" sz="2000" b="1" dirty="0"/>
              <a:t>isotype: IgM, IgD, IgG, IgE ou </a:t>
            </a:r>
            <a:r>
              <a:rPr lang="fr-CH" sz="2000" b="1" dirty="0" err="1"/>
              <a:t>IgA</a:t>
            </a:r>
            <a:endParaRPr lang="fr-CH" sz="2000" b="1" dirty="0"/>
          </a:p>
          <a:p>
            <a:r>
              <a:rPr lang="fr-CH" sz="2000" dirty="0"/>
              <a:t>Les différentes chaines lourdes se </a:t>
            </a:r>
            <a:r>
              <a:rPr lang="fr-CH" dirty="0"/>
              <a:t>distinguent par leur région constante. </a:t>
            </a:r>
            <a:endParaRPr lang="fr-CH" sz="2000" dirty="0"/>
          </a:p>
          <a:p>
            <a:r>
              <a:rPr lang="fr-CH" sz="2000" dirty="0"/>
              <a:t>Chaque anticorps combine un type de chaine lourde avec un type de </a:t>
            </a:r>
            <a:r>
              <a:rPr lang="fr-CH" sz="2000" b="1" dirty="0"/>
              <a:t>chaine légère (κ et λ) </a:t>
            </a:r>
          </a:p>
        </p:txBody>
      </p:sp>
      <p:sp>
        <p:nvSpPr>
          <p:cNvPr id="37" name="Rectangle 37"/>
          <p:cNvSpPr>
            <a:spLocks noChangeArrowheads="1"/>
          </p:cNvSpPr>
          <p:nvPr/>
        </p:nvSpPr>
        <p:spPr bwMode="auto">
          <a:xfrm>
            <a:off x="3521910" y="5475996"/>
            <a:ext cx="588818" cy="13133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eaLnBrk="1" hangingPunct="1"/>
            <a:endParaRPr lang="fr-CH"/>
          </a:p>
        </p:txBody>
      </p:sp>
      <p:sp>
        <p:nvSpPr>
          <p:cNvPr id="43" name="Text Box 41"/>
          <p:cNvSpPr txBox="1">
            <a:spLocks noChangeArrowheads="1"/>
          </p:cNvSpPr>
          <p:nvPr/>
        </p:nvSpPr>
        <p:spPr bwMode="auto">
          <a:xfrm>
            <a:off x="78960" y="6360088"/>
            <a:ext cx="117769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dirty="0" err="1">
                <a:latin typeface="+mj-lt"/>
              </a:rPr>
              <a:t>Ig</a:t>
            </a:r>
            <a:r>
              <a:rPr lang="fr-CH" sz="1800" dirty="0">
                <a:latin typeface="+mj-lt"/>
              </a:rPr>
              <a:t> sécrétée</a:t>
            </a:r>
          </a:p>
        </p:txBody>
      </p:sp>
      <p:pic>
        <p:nvPicPr>
          <p:cNvPr id="44" name="Picture 42" descr="I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134" y="5075368"/>
            <a:ext cx="1475982" cy="1273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5" name="Picture 43" descr="Ig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6100" y="5385191"/>
            <a:ext cx="1460238" cy="1344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6" name="Picture 44" descr="I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2090" y="4818362"/>
            <a:ext cx="1544205" cy="15560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7" name="Picture 45" descr="IgM_pentamèr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8356" y="4901511"/>
            <a:ext cx="1716075" cy="1621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2" name="Picture 46" descr="IgA_dimèr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41130" y="4660946"/>
            <a:ext cx="1597995" cy="8094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0" name="Text Box 47"/>
          <p:cNvSpPr txBox="1">
            <a:spLocks noChangeArrowheads="1"/>
          </p:cNvSpPr>
          <p:nvPr/>
        </p:nvSpPr>
        <p:spPr bwMode="auto">
          <a:xfrm>
            <a:off x="3415568" y="5482740"/>
            <a:ext cx="801501" cy="138499"/>
          </a:xfrm>
          <a:prstGeom prst="rect">
            <a:avLst/>
          </a:prstGeom>
          <a:solidFill>
            <a:srgbClr val="F2F7FC"/>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900" dirty="0" err="1"/>
              <a:t>Disulfide</a:t>
            </a:r>
            <a:r>
              <a:rPr lang="fr-CH" sz="900" dirty="0"/>
              <a:t> bond</a:t>
            </a:r>
          </a:p>
        </p:txBody>
      </p:sp>
      <p:sp>
        <p:nvSpPr>
          <p:cNvPr id="48" name="Arc 47">
            <a:extLst>
              <a:ext uri="{FF2B5EF4-FFF2-40B4-BE49-F238E27FC236}">
                <a16:creationId xmlns:a16="http://schemas.microsoft.com/office/drawing/2014/main" id="{584C8070-C912-44EC-BFE4-6755ACAE3A34}"/>
              </a:ext>
            </a:extLst>
          </p:cNvPr>
          <p:cNvSpPr/>
          <p:nvPr/>
        </p:nvSpPr>
        <p:spPr>
          <a:xfrm>
            <a:off x="898386"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fr-CH"/>
          </a:p>
        </p:txBody>
      </p:sp>
      <p:sp>
        <p:nvSpPr>
          <p:cNvPr id="51" name="Arc 50">
            <a:extLst>
              <a:ext uri="{FF2B5EF4-FFF2-40B4-BE49-F238E27FC236}">
                <a16:creationId xmlns:a16="http://schemas.microsoft.com/office/drawing/2014/main" id="{4181B477-C9B3-4CC7-A87F-9BB1805CBFDF}"/>
              </a:ext>
            </a:extLst>
          </p:cNvPr>
          <p:cNvSpPr/>
          <p:nvPr/>
        </p:nvSpPr>
        <p:spPr>
          <a:xfrm>
            <a:off x="2420790"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fr-CH"/>
          </a:p>
        </p:txBody>
      </p:sp>
      <p:sp>
        <p:nvSpPr>
          <p:cNvPr id="52" name="Arc 51">
            <a:extLst>
              <a:ext uri="{FF2B5EF4-FFF2-40B4-BE49-F238E27FC236}">
                <a16:creationId xmlns:a16="http://schemas.microsoft.com/office/drawing/2014/main" id="{AB83F12E-FF0A-4CBD-98FE-CDA8C7A6A67C}"/>
              </a:ext>
            </a:extLst>
          </p:cNvPr>
          <p:cNvSpPr/>
          <p:nvPr/>
        </p:nvSpPr>
        <p:spPr>
          <a:xfrm>
            <a:off x="3957713"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fr-CH"/>
          </a:p>
        </p:txBody>
      </p:sp>
      <p:sp>
        <p:nvSpPr>
          <p:cNvPr id="54" name="Arc 53">
            <a:extLst>
              <a:ext uri="{FF2B5EF4-FFF2-40B4-BE49-F238E27FC236}">
                <a16:creationId xmlns:a16="http://schemas.microsoft.com/office/drawing/2014/main" id="{08D33FBC-120D-4471-AFE7-CB0E87203CBE}"/>
              </a:ext>
            </a:extLst>
          </p:cNvPr>
          <p:cNvSpPr/>
          <p:nvPr/>
        </p:nvSpPr>
        <p:spPr>
          <a:xfrm>
            <a:off x="7046061"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fr-CH"/>
          </a:p>
        </p:txBody>
      </p:sp>
      <p:sp>
        <p:nvSpPr>
          <p:cNvPr id="55" name="Text Box 47">
            <a:extLst>
              <a:ext uri="{FF2B5EF4-FFF2-40B4-BE49-F238E27FC236}">
                <a16:creationId xmlns:a16="http://schemas.microsoft.com/office/drawing/2014/main" id="{3209C40B-BD8D-450A-80A0-39ED3EE406F3}"/>
              </a:ext>
            </a:extLst>
          </p:cNvPr>
          <p:cNvSpPr txBox="1">
            <a:spLocks noChangeArrowheads="1"/>
          </p:cNvSpPr>
          <p:nvPr/>
        </p:nvSpPr>
        <p:spPr bwMode="auto">
          <a:xfrm>
            <a:off x="2263807" y="5385191"/>
            <a:ext cx="582211" cy="230832"/>
          </a:xfrm>
          <a:prstGeom prst="rect">
            <a:avLst/>
          </a:prstGeom>
          <a:solidFill>
            <a:srgbClr val="F2F7FC"/>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900"/>
              <a:t>J chain</a:t>
            </a:r>
          </a:p>
        </p:txBody>
      </p:sp>
      <p:sp>
        <p:nvSpPr>
          <p:cNvPr id="56" name="Text Box 47">
            <a:extLst>
              <a:ext uri="{FF2B5EF4-FFF2-40B4-BE49-F238E27FC236}">
                <a16:creationId xmlns:a16="http://schemas.microsoft.com/office/drawing/2014/main" id="{A15E6F3D-A035-4DB9-83F5-9C8BADF7D344}"/>
              </a:ext>
            </a:extLst>
          </p:cNvPr>
          <p:cNvSpPr txBox="1">
            <a:spLocks noChangeArrowheads="1"/>
          </p:cNvSpPr>
          <p:nvPr/>
        </p:nvSpPr>
        <p:spPr bwMode="auto">
          <a:xfrm>
            <a:off x="7433289" y="4735592"/>
            <a:ext cx="582211" cy="230832"/>
          </a:xfrm>
          <a:prstGeom prst="rect">
            <a:avLst/>
          </a:prstGeom>
          <a:solidFill>
            <a:srgbClr val="F2F7FC"/>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900" dirty="0"/>
              <a:t>J </a:t>
            </a:r>
            <a:r>
              <a:rPr lang="fr-CH" sz="900" dirty="0" err="1"/>
              <a:t>chain</a:t>
            </a:r>
            <a:endParaRPr lang="fr-CH" sz="900" dirty="0"/>
          </a:p>
        </p:txBody>
      </p:sp>
    </p:spTree>
    <p:extLst>
      <p:ext uri="{BB962C8B-B14F-4D97-AF65-F5344CB8AC3E}">
        <p14:creationId xmlns:p14="http://schemas.microsoft.com/office/powerpoint/2010/main" val="3705897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6770E-66A4-43F9-8D9C-BBE857DBD66F}"/>
              </a:ext>
            </a:extLst>
          </p:cNvPr>
          <p:cNvSpPr>
            <a:spLocks noGrp="1"/>
          </p:cNvSpPr>
          <p:nvPr>
            <p:ph type="title"/>
          </p:nvPr>
        </p:nvSpPr>
        <p:spPr/>
        <p:txBody>
          <a:bodyPr>
            <a:normAutofit/>
          </a:bodyPr>
          <a:lstStyle/>
          <a:p>
            <a:r>
              <a:rPr lang="fr-CH" dirty="0"/>
              <a:t>Développement des cellules B</a:t>
            </a:r>
          </a:p>
        </p:txBody>
      </p:sp>
      <p:sp>
        <p:nvSpPr>
          <p:cNvPr id="3" name="Content Placeholder 2">
            <a:extLst>
              <a:ext uri="{FF2B5EF4-FFF2-40B4-BE49-F238E27FC236}">
                <a16:creationId xmlns:a16="http://schemas.microsoft.com/office/drawing/2014/main" id="{5297DDD6-060F-45FC-A81A-17B45285B60F}"/>
              </a:ext>
            </a:extLst>
          </p:cNvPr>
          <p:cNvSpPr>
            <a:spLocks noGrp="1"/>
          </p:cNvSpPr>
          <p:nvPr>
            <p:ph idx="1"/>
          </p:nvPr>
        </p:nvSpPr>
        <p:spPr>
          <a:xfrm>
            <a:off x="233628" y="903910"/>
            <a:ext cx="8910371" cy="5365216"/>
          </a:xfrm>
        </p:spPr>
        <p:txBody>
          <a:bodyPr/>
          <a:lstStyle/>
          <a:p>
            <a:pPr marL="0" indent="0">
              <a:buNone/>
            </a:pPr>
            <a:r>
              <a:rPr lang="fr-CH" dirty="0"/>
              <a:t>Les cellules B naissent et se développent dans la moelle osseuse selon un processus appelé </a:t>
            </a:r>
            <a:r>
              <a:rPr lang="fr-CH" b="1" dirty="0"/>
              <a:t>lymphopoïèse des cellules B. </a:t>
            </a:r>
          </a:p>
          <a:p>
            <a:pPr marL="0" indent="0">
              <a:buNone/>
            </a:pPr>
            <a:r>
              <a:rPr lang="fr-CH" dirty="0"/>
              <a:t>Lors de la lymphopoïèse, les cellules B acquièrent des récepteurs de surface capables de détecter les antigènes. </a:t>
            </a:r>
          </a:p>
        </p:txBody>
      </p:sp>
      <p:pic>
        <p:nvPicPr>
          <p:cNvPr id="4" name="Image 7" descr="Dia_6-a.jpg">
            <a:extLst>
              <a:ext uri="{FF2B5EF4-FFF2-40B4-BE49-F238E27FC236}">
                <a16:creationId xmlns:a16="http://schemas.microsoft.com/office/drawing/2014/main" id="{BA2F30BE-6715-48BB-86CC-864117B0E5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0601" y="2236752"/>
            <a:ext cx="3816424" cy="1734738"/>
          </a:xfrm>
          <a:prstGeom prst="rect">
            <a:avLst/>
          </a:prstGeom>
        </p:spPr>
      </p:pic>
      <p:pic>
        <p:nvPicPr>
          <p:cNvPr id="5" name="Image 6" descr="Dia_6.jpg">
            <a:extLst>
              <a:ext uri="{FF2B5EF4-FFF2-40B4-BE49-F238E27FC236}">
                <a16:creationId xmlns:a16="http://schemas.microsoft.com/office/drawing/2014/main" id="{86ADF08C-21DB-4A10-81EC-923FCDC887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920" y="3971490"/>
            <a:ext cx="8719515" cy="2422087"/>
          </a:xfrm>
          <a:prstGeom prst="rect">
            <a:avLst/>
          </a:prstGeom>
        </p:spPr>
      </p:pic>
    </p:spTree>
    <p:extLst>
      <p:ext uri="{BB962C8B-B14F-4D97-AF65-F5344CB8AC3E}">
        <p14:creationId xmlns:p14="http://schemas.microsoft.com/office/powerpoint/2010/main" val="1898656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70CAC-77ED-43BF-AE61-E3ABB57A87D5}"/>
              </a:ext>
            </a:extLst>
          </p:cNvPr>
          <p:cNvSpPr>
            <a:spLocks noGrp="1"/>
          </p:cNvSpPr>
          <p:nvPr>
            <p:ph type="title"/>
          </p:nvPr>
        </p:nvSpPr>
        <p:spPr/>
        <p:txBody>
          <a:bodyPr>
            <a:normAutofit fontScale="90000"/>
          </a:bodyPr>
          <a:lstStyle/>
          <a:p>
            <a:r>
              <a:rPr lang="fr-CH" dirty="0"/>
              <a:t>Les cellules B naïves migrent vers </a:t>
            </a:r>
            <a:br>
              <a:rPr lang="fr-CH" dirty="0"/>
            </a:br>
            <a:r>
              <a:rPr lang="fr-CH" dirty="0"/>
              <a:t>les ganglions lymphatiques et la rate</a:t>
            </a:r>
          </a:p>
        </p:txBody>
      </p:sp>
      <p:sp>
        <p:nvSpPr>
          <p:cNvPr id="3" name="Content Placeholder 2">
            <a:extLst>
              <a:ext uri="{FF2B5EF4-FFF2-40B4-BE49-F238E27FC236}">
                <a16:creationId xmlns:a16="http://schemas.microsoft.com/office/drawing/2014/main" id="{986DFAD2-E413-4BDD-A83E-B3E40DE51EB1}"/>
              </a:ext>
            </a:extLst>
          </p:cNvPr>
          <p:cNvSpPr>
            <a:spLocks noGrp="1"/>
          </p:cNvSpPr>
          <p:nvPr>
            <p:ph idx="1"/>
          </p:nvPr>
        </p:nvSpPr>
        <p:spPr/>
        <p:txBody>
          <a:bodyPr/>
          <a:lstStyle/>
          <a:p>
            <a:pPr marL="0" indent="0">
              <a:buNone/>
            </a:pPr>
            <a:r>
              <a:rPr lang="fr-CH" dirty="0"/>
              <a:t>Les cellules B accèdent aux ganglions lymphatiques depuis le sang par les veinules endothéliales hautes (</a:t>
            </a:r>
            <a:r>
              <a:rPr lang="fr-CH" dirty="0" err="1"/>
              <a:t>HEVs</a:t>
            </a:r>
            <a:r>
              <a:rPr lang="fr-CH" dirty="0"/>
              <a:t>) et migrent vers les follicules de cellules B. </a:t>
            </a:r>
          </a:p>
        </p:txBody>
      </p:sp>
      <p:grpSp>
        <p:nvGrpSpPr>
          <p:cNvPr id="4" name="Group 81">
            <a:extLst>
              <a:ext uri="{FF2B5EF4-FFF2-40B4-BE49-F238E27FC236}">
                <a16:creationId xmlns:a16="http://schemas.microsoft.com/office/drawing/2014/main" id="{3032D2B3-6A96-45A1-9A49-CB4A9135C9E0}"/>
              </a:ext>
            </a:extLst>
          </p:cNvPr>
          <p:cNvGrpSpPr>
            <a:grpSpLocks/>
          </p:cNvGrpSpPr>
          <p:nvPr/>
        </p:nvGrpSpPr>
        <p:grpSpPr bwMode="auto">
          <a:xfrm>
            <a:off x="532269" y="2028372"/>
            <a:ext cx="8137526" cy="4032250"/>
            <a:chOff x="1187" y="1797"/>
            <a:chExt cx="4822" cy="2277"/>
          </a:xfrm>
        </p:grpSpPr>
        <p:grpSp>
          <p:nvGrpSpPr>
            <p:cNvPr id="5" name="Group 10">
              <a:extLst>
                <a:ext uri="{FF2B5EF4-FFF2-40B4-BE49-F238E27FC236}">
                  <a16:creationId xmlns:a16="http://schemas.microsoft.com/office/drawing/2014/main" id="{EAFBCF59-C6CE-4040-AFC1-30FD140971AF}"/>
                </a:ext>
              </a:extLst>
            </p:cNvPr>
            <p:cNvGrpSpPr>
              <a:grpSpLocks/>
            </p:cNvGrpSpPr>
            <p:nvPr/>
          </p:nvGrpSpPr>
          <p:grpSpPr bwMode="auto">
            <a:xfrm>
              <a:off x="1187" y="2205"/>
              <a:ext cx="1894" cy="1869"/>
              <a:chOff x="1187" y="2205"/>
              <a:chExt cx="1894" cy="1869"/>
            </a:xfrm>
          </p:grpSpPr>
          <p:sp>
            <p:nvSpPr>
              <p:cNvPr id="41" name="Oval 11">
                <a:extLst>
                  <a:ext uri="{FF2B5EF4-FFF2-40B4-BE49-F238E27FC236}">
                    <a16:creationId xmlns:a16="http://schemas.microsoft.com/office/drawing/2014/main" id="{14B750FD-9FF9-40CA-900E-6BAD30B74DC9}"/>
                  </a:ext>
                </a:extLst>
              </p:cNvPr>
              <p:cNvSpPr>
                <a:spLocks noChangeArrowheads="1"/>
              </p:cNvSpPr>
              <p:nvPr/>
            </p:nvSpPr>
            <p:spPr bwMode="auto">
              <a:xfrm>
                <a:off x="1350" y="2412"/>
                <a:ext cx="1452" cy="14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CH"/>
              </a:p>
            </p:txBody>
          </p:sp>
          <p:sp>
            <p:nvSpPr>
              <p:cNvPr id="42" name="AutoShape 12">
                <a:extLst>
                  <a:ext uri="{FF2B5EF4-FFF2-40B4-BE49-F238E27FC236}">
                    <a16:creationId xmlns:a16="http://schemas.microsoft.com/office/drawing/2014/main" id="{B0B6499B-A770-499C-9C83-7DE1173EC0DA}"/>
                  </a:ext>
                </a:extLst>
              </p:cNvPr>
              <p:cNvSpPr>
                <a:spLocks noChangeArrowheads="1"/>
              </p:cNvSpPr>
              <p:nvPr/>
            </p:nvSpPr>
            <p:spPr bwMode="auto">
              <a:xfrm rot="8909501">
                <a:off x="2651" y="2710"/>
                <a:ext cx="70"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a:p>
            </p:txBody>
          </p:sp>
          <p:pic>
            <p:nvPicPr>
              <p:cNvPr id="43" name="Picture 13" descr="PP">
                <a:extLst>
                  <a:ext uri="{FF2B5EF4-FFF2-40B4-BE49-F238E27FC236}">
                    <a16:creationId xmlns:a16="http://schemas.microsoft.com/office/drawing/2014/main" id="{F03DE681-8514-4DB0-981B-9A7A6C1A8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260658">
                <a:off x="1655" y="3572"/>
                <a:ext cx="456" cy="5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4" name="Picture 14" descr="Lymphnode_2">
                <a:extLst>
                  <a:ext uri="{FF2B5EF4-FFF2-40B4-BE49-F238E27FC236}">
                    <a16:creationId xmlns:a16="http://schemas.microsoft.com/office/drawing/2014/main" id="{FFA34567-1AEF-42F4-8919-4DEDC54525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 y="2961"/>
                <a:ext cx="597" cy="4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5" name="Picture 15" descr="SPL">
                <a:extLst>
                  <a:ext uri="{FF2B5EF4-FFF2-40B4-BE49-F238E27FC236}">
                    <a16:creationId xmlns:a16="http://schemas.microsoft.com/office/drawing/2014/main" id="{2036AF56-1920-43AA-9BF9-0FDB41DC28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1" y="2205"/>
                <a:ext cx="618" cy="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6" name="AutoShape 16">
                <a:extLst>
                  <a:ext uri="{FF2B5EF4-FFF2-40B4-BE49-F238E27FC236}">
                    <a16:creationId xmlns:a16="http://schemas.microsoft.com/office/drawing/2014/main" id="{383FD0A9-5681-4ADB-A004-233F8399A3F3}"/>
                  </a:ext>
                </a:extLst>
              </p:cNvPr>
              <p:cNvSpPr>
                <a:spLocks noChangeArrowheads="1"/>
              </p:cNvSpPr>
              <p:nvPr/>
            </p:nvSpPr>
            <p:spPr bwMode="auto">
              <a:xfrm rot="1258549">
                <a:off x="1401" y="2768"/>
                <a:ext cx="71"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a:p>
            </p:txBody>
          </p:sp>
          <p:sp>
            <p:nvSpPr>
              <p:cNvPr id="47" name="AutoShape 17">
                <a:extLst>
                  <a:ext uri="{FF2B5EF4-FFF2-40B4-BE49-F238E27FC236}">
                    <a16:creationId xmlns:a16="http://schemas.microsoft.com/office/drawing/2014/main" id="{AEB46C1E-D05E-4043-A902-FCD9B8B4D52D}"/>
                  </a:ext>
                </a:extLst>
              </p:cNvPr>
              <p:cNvSpPr>
                <a:spLocks noChangeArrowheads="1"/>
              </p:cNvSpPr>
              <p:nvPr/>
            </p:nvSpPr>
            <p:spPr bwMode="auto">
              <a:xfrm rot="12690499" flipH="1">
                <a:off x="2577" y="3596"/>
                <a:ext cx="70"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a:p>
            </p:txBody>
          </p:sp>
          <p:sp>
            <p:nvSpPr>
              <p:cNvPr id="48" name="AutoShape 18">
                <a:extLst>
                  <a:ext uri="{FF2B5EF4-FFF2-40B4-BE49-F238E27FC236}">
                    <a16:creationId xmlns:a16="http://schemas.microsoft.com/office/drawing/2014/main" id="{739D1211-4049-4814-B39F-CC45BE4DD95B}"/>
                  </a:ext>
                </a:extLst>
              </p:cNvPr>
              <p:cNvSpPr>
                <a:spLocks noChangeArrowheads="1"/>
              </p:cNvSpPr>
              <p:nvPr/>
            </p:nvSpPr>
            <p:spPr bwMode="auto">
              <a:xfrm rot="8253864" flipV="1">
                <a:off x="1441" y="3522"/>
                <a:ext cx="70"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a:p>
            </p:txBody>
          </p:sp>
          <p:grpSp>
            <p:nvGrpSpPr>
              <p:cNvPr id="49" name="Group 19">
                <a:extLst>
                  <a:ext uri="{FF2B5EF4-FFF2-40B4-BE49-F238E27FC236}">
                    <a16:creationId xmlns:a16="http://schemas.microsoft.com/office/drawing/2014/main" id="{D42CE5A6-1C37-4071-9761-9483F3B3C910}"/>
                  </a:ext>
                </a:extLst>
              </p:cNvPr>
              <p:cNvGrpSpPr>
                <a:grpSpLocks/>
              </p:cNvGrpSpPr>
              <p:nvPr/>
            </p:nvGrpSpPr>
            <p:grpSpPr bwMode="auto">
              <a:xfrm rot="1764905">
                <a:off x="2336" y="2342"/>
                <a:ext cx="329" cy="323"/>
                <a:chOff x="4083" y="688"/>
                <a:chExt cx="960" cy="905"/>
              </a:xfrm>
            </p:grpSpPr>
            <p:pic>
              <p:nvPicPr>
                <p:cNvPr id="65" name="Picture 20" descr="B cells without Ig">
                  <a:extLst>
                    <a:ext uri="{FF2B5EF4-FFF2-40B4-BE49-F238E27FC236}">
                      <a16:creationId xmlns:a16="http://schemas.microsoft.com/office/drawing/2014/main" id="{D72F9D98-613F-49DD-8498-D3C67B3551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6" name="Group 21">
                  <a:extLst>
                    <a:ext uri="{FF2B5EF4-FFF2-40B4-BE49-F238E27FC236}">
                      <a16:creationId xmlns:a16="http://schemas.microsoft.com/office/drawing/2014/main" id="{FC586A89-1902-4964-B551-60680ECF0E36}"/>
                    </a:ext>
                  </a:extLst>
                </p:cNvPr>
                <p:cNvGrpSpPr>
                  <a:grpSpLocks/>
                </p:cNvGrpSpPr>
                <p:nvPr/>
              </p:nvGrpSpPr>
              <p:grpSpPr bwMode="auto">
                <a:xfrm>
                  <a:off x="4083" y="688"/>
                  <a:ext cx="960" cy="885"/>
                  <a:chOff x="4083" y="688"/>
                  <a:chExt cx="960" cy="885"/>
                </a:xfrm>
              </p:grpSpPr>
              <p:pic>
                <p:nvPicPr>
                  <p:cNvPr id="67" name="Picture 22" descr="Ige">
                    <a:extLst>
                      <a:ext uri="{FF2B5EF4-FFF2-40B4-BE49-F238E27FC236}">
                        <a16:creationId xmlns:a16="http://schemas.microsoft.com/office/drawing/2014/main" id="{55D1D930-7DCA-47E0-9D3C-8EB9680774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 name="Picture 23" descr="Ige">
                    <a:extLst>
                      <a:ext uri="{FF2B5EF4-FFF2-40B4-BE49-F238E27FC236}">
                        <a16:creationId xmlns:a16="http://schemas.microsoft.com/office/drawing/2014/main" id="{81543864-5A59-4BFD-A2BC-68D23DF36A8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9" name="Picture 24" descr="Ige">
                    <a:extLst>
                      <a:ext uri="{FF2B5EF4-FFF2-40B4-BE49-F238E27FC236}">
                        <a16:creationId xmlns:a16="http://schemas.microsoft.com/office/drawing/2014/main" id="{AEC3BF8F-FD57-435F-8927-BB9BBC1BDF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grpSp>
            <p:nvGrpSpPr>
              <p:cNvPr id="50" name="Group 25">
                <a:extLst>
                  <a:ext uri="{FF2B5EF4-FFF2-40B4-BE49-F238E27FC236}">
                    <a16:creationId xmlns:a16="http://schemas.microsoft.com/office/drawing/2014/main" id="{DE6C8FCB-DC17-45F5-93D6-FB45DED8565B}"/>
                  </a:ext>
                </a:extLst>
              </p:cNvPr>
              <p:cNvGrpSpPr>
                <a:grpSpLocks/>
              </p:cNvGrpSpPr>
              <p:nvPr/>
            </p:nvGrpSpPr>
            <p:grpSpPr bwMode="auto">
              <a:xfrm rot="2465674">
                <a:off x="2215" y="3620"/>
                <a:ext cx="330" cy="323"/>
                <a:chOff x="4083" y="688"/>
                <a:chExt cx="960" cy="905"/>
              </a:xfrm>
            </p:grpSpPr>
            <p:pic>
              <p:nvPicPr>
                <p:cNvPr id="60" name="Picture 26" descr="B cells without Ig">
                  <a:extLst>
                    <a:ext uri="{FF2B5EF4-FFF2-40B4-BE49-F238E27FC236}">
                      <a16:creationId xmlns:a16="http://schemas.microsoft.com/office/drawing/2014/main" id="{FA552AB0-E5E2-437D-A9CA-BAD83ED8B0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1" name="Group 27">
                  <a:extLst>
                    <a:ext uri="{FF2B5EF4-FFF2-40B4-BE49-F238E27FC236}">
                      <a16:creationId xmlns:a16="http://schemas.microsoft.com/office/drawing/2014/main" id="{1353A6D5-3853-4DE1-8705-9B6DEE0E249D}"/>
                    </a:ext>
                  </a:extLst>
                </p:cNvPr>
                <p:cNvGrpSpPr>
                  <a:grpSpLocks/>
                </p:cNvGrpSpPr>
                <p:nvPr/>
              </p:nvGrpSpPr>
              <p:grpSpPr bwMode="auto">
                <a:xfrm>
                  <a:off x="4083" y="688"/>
                  <a:ext cx="960" cy="885"/>
                  <a:chOff x="4083" y="688"/>
                  <a:chExt cx="960" cy="885"/>
                </a:xfrm>
              </p:grpSpPr>
              <p:pic>
                <p:nvPicPr>
                  <p:cNvPr id="62" name="Picture 28" descr="Ige">
                    <a:extLst>
                      <a:ext uri="{FF2B5EF4-FFF2-40B4-BE49-F238E27FC236}">
                        <a16:creationId xmlns:a16="http://schemas.microsoft.com/office/drawing/2014/main" id="{CF3C57B0-0B6D-4B88-A813-1F9FB122D2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3" name="Picture 29" descr="Ige">
                    <a:extLst>
                      <a:ext uri="{FF2B5EF4-FFF2-40B4-BE49-F238E27FC236}">
                        <a16:creationId xmlns:a16="http://schemas.microsoft.com/office/drawing/2014/main" id="{A10021F9-EC11-4CE4-A5F5-859AA2D02F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4" name="Picture 30" descr="Ige">
                    <a:extLst>
                      <a:ext uri="{FF2B5EF4-FFF2-40B4-BE49-F238E27FC236}">
                        <a16:creationId xmlns:a16="http://schemas.microsoft.com/office/drawing/2014/main" id="{2ADAF5C9-A31B-4FD9-AFCB-1BDF83EB6ED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
            <p:nvSpPr>
              <p:cNvPr id="51" name="Text Box 31">
                <a:extLst>
                  <a:ext uri="{FF2B5EF4-FFF2-40B4-BE49-F238E27FC236}">
                    <a16:creationId xmlns:a16="http://schemas.microsoft.com/office/drawing/2014/main" id="{215D463D-E138-4708-A6CB-57F6AE086239}"/>
                  </a:ext>
                </a:extLst>
              </p:cNvPr>
              <p:cNvSpPr txBox="1">
                <a:spLocks noChangeArrowheads="1"/>
              </p:cNvSpPr>
              <p:nvPr/>
            </p:nvSpPr>
            <p:spPr bwMode="auto">
              <a:xfrm>
                <a:off x="1812" y="2555"/>
                <a:ext cx="396"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Spleen</a:t>
                </a:r>
              </a:p>
            </p:txBody>
          </p:sp>
          <p:sp>
            <p:nvSpPr>
              <p:cNvPr id="52" name="Text Box 32">
                <a:extLst>
                  <a:ext uri="{FF2B5EF4-FFF2-40B4-BE49-F238E27FC236}">
                    <a16:creationId xmlns:a16="http://schemas.microsoft.com/office/drawing/2014/main" id="{3FD1405B-A685-402A-8358-CB11B8C56C1E}"/>
                  </a:ext>
                </a:extLst>
              </p:cNvPr>
              <p:cNvSpPr txBox="1">
                <a:spLocks noChangeArrowheads="1"/>
              </p:cNvSpPr>
              <p:nvPr/>
            </p:nvSpPr>
            <p:spPr bwMode="auto">
              <a:xfrm>
                <a:off x="1684" y="3537"/>
                <a:ext cx="348"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MALT</a:t>
                </a:r>
              </a:p>
            </p:txBody>
          </p:sp>
          <p:sp>
            <p:nvSpPr>
              <p:cNvPr id="53" name="Text Box 33">
                <a:extLst>
                  <a:ext uri="{FF2B5EF4-FFF2-40B4-BE49-F238E27FC236}">
                    <a16:creationId xmlns:a16="http://schemas.microsoft.com/office/drawing/2014/main" id="{17A787B6-682C-485F-9126-8B5D4184DE2F}"/>
                  </a:ext>
                </a:extLst>
              </p:cNvPr>
              <p:cNvSpPr txBox="1">
                <a:spLocks noChangeArrowheads="1"/>
              </p:cNvSpPr>
              <p:nvPr/>
            </p:nvSpPr>
            <p:spPr bwMode="auto">
              <a:xfrm>
                <a:off x="1901" y="3112"/>
                <a:ext cx="632"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Lymph node</a:t>
                </a:r>
              </a:p>
            </p:txBody>
          </p:sp>
          <p:grpSp>
            <p:nvGrpSpPr>
              <p:cNvPr id="54" name="Group 34">
                <a:extLst>
                  <a:ext uri="{FF2B5EF4-FFF2-40B4-BE49-F238E27FC236}">
                    <a16:creationId xmlns:a16="http://schemas.microsoft.com/office/drawing/2014/main" id="{3C3CC2C5-D4F9-4F10-BEDE-B488E04017CA}"/>
                  </a:ext>
                </a:extLst>
              </p:cNvPr>
              <p:cNvGrpSpPr>
                <a:grpSpLocks/>
              </p:cNvGrpSpPr>
              <p:nvPr/>
            </p:nvGrpSpPr>
            <p:grpSpPr bwMode="auto">
              <a:xfrm rot="1764905">
                <a:off x="1187" y="3066"/>
                <a:ext cx="330" cy="323"/>
                <a:chOff x="4083" y="688"/>
                <a:chExt cx="960" cy="905"/>
              </a:xfrm>
            </p:grpSpPr>
            <p:pic>
              <p:nvPicPr>
                <p:cNvPr id="55" name="Picture 35" descr="B cells without Ig">
                  <a:extLst>
                    <a:ext uri="{FF2B5EF4-FFF2-40B4-BE49-F238E27FC236}">
                      <a16:creationId xmlns:a16="http://schemas.microsoft.com/office/drawing/2014/main" id="{A13EB756-8DC5-4C74-976C-904E861698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56" name="Group 36">
                  <a:extLst>
                    <a:ext uri="{FF2B5EF4-FFF2-40B4-BE49-F238E27FC236}">
                      <a16:creationId xmlns:a16="http://schemas.microsoft.com/office/drawing/2014/main" id="{58638220-5302-4E71-A54E-AB73C7CB8AAA}"/>
                    </a:ext>
                  </a:extLst>
                </p:cNvPr>
                <p:cNvGrpSpPr>
                  <a:grpSpLocks/>
                </p:cNvGrpSpPr>
                <p:nvPr/>
              </p:nvGrpSpPr>
              <p:grpSpPr bwMode="auto">
                <a:xfrm>
                  <a:off x="4083" y="688"/>
                  <a:ext cx="960" cy="885"/>
                  <a:chOff x="4083" y="688"/>
                  <a:chExt cx="960" cy="885"/>
                </a:xfrm>
              </p:grpSpPr>
              <p:pic>
                <p:nvPicPr>
                  <p:cNvPr id="57" name="Picture 37" descr="Ige">
                    <a:extLst>
                      <a:ext uri="{FF2B5EF4-FFF2-40B4-BE49-F238E27FC236}">
                        <a16:creationId xmlns:a16="http://schemas.microsoft.com/office/drawing/2014/main" id="{DD6A4F60-7871-4987-B767-75B38028BF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8" name="Picture 38" descr="Ige">
                    <a:extLst>
                      <a:ext uri="{FF2B5EF4-FFF2-40B4-BE49-F238E27FC236}">
                        <a16:creationId xmlns:a16="http://schemas.microsoft.com/office/drawing/2014/main" id="{D4E37688-FAAB-4F0A-95C9-13A311DCCA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9" name="Picture 39" descr="Ige">
                    <a:extLst>
                      <a:ext uri="{FF2B5EF4-FFF2-40B4-BE49-F238E27FC236}">
                        <a16:creationId xmlns:a16="http://schemas.microsoft.com/office/drawing/2014/main" id="{54C5E621-5CA3-4850-8397-27C0A58933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grpSp>
        <p:sp>
          <p:nvSpPr>
            <p:cNvPr id="6" name="Rectangle 40">
              <a:extLst>
                <a:ext uri="{FF2B5EF4-FFF2-40B4-BE49-F238E27FC236}">
                  <a16:creationId xmlns:a16="http://schemas.microsoft.com/office/drawing/2014/main" id="{C44277B3-CB34-453E-991A-B73DA4AD4A34}"/>
                </a:ext>
              </a:extLst>
            </p:cNvPr>
            <p:cNvSpPr>
              <a:spLocks noChangeArrowheads="1"/>
            </p:cNvSpPr>
            <p:nvPr/>
          </p:nvSpPr>
          <p:spPr bwMode="auto">
            <a:xfrm>
              <a:off x="2526" y="2952"/>
              <a:ext cx="516" cy="528"/>
            </a:xfrm>
            <a:prstGeom prst="rect">
              <a:avLst/>
            </a:prstGeom>
            <a:noFill/>
            <a:ln w="28575">
              <a:solidFill>
                <a:srgbClr val="FF0000"/>
              </a:solidFill>
              <a:prstDash val="dash"/>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CH"/>
            </a:p>
          </p:txBody>
        </p:sp>
        <p:grpSp>
          <p:nvGrpSpPr>
            <p:cNvPr id="7" name="Group 41">
              <a:extLst>
                <a:ext uri="{FF2B5EF4-FFF2-40B4-BE49-F238E27FC236}">
                  <a16:creationId xmlns:a16="http://schemas.microsoft.com/office/drawing/2014/main" id="{C5265C9B-A53B-46EB-A1D7-3048A49D743F}"/>
                </a:ext>
              </a:extLst>
            </p:cNvPr>
            <p:cNvGrpSpPr>
              <a:grpSpLocks/>
            </p:cNvGrpSpPr>
            <p:nvPr/>
          </p:nvGrpSpPr>
          <p:grpSpPr bwMode="auto">
            <a:xfrm>
              <a:off x="3036" y="1974"/>
              <a:ext cx="2970" cy="1872"/>
              <a:chOff x="3036" y="1710"/>
              <a:chExt cx="2970" cy="1872"/>
            </a:xfrm>
          </p:grpSpPr>
          <p:pic>
            <p:nvPicPr>
              <p:cNvPr id="38" name="Picture 42">
                <a:extLst>
                  <a:ext uri="{FF2B5EF4-FFF2-40B4-BE49-F238E27FC236}">
                    <a16:creationId xmlns:a16="http://schemas.microsoft.com/office/drawing/2014/main" id="{D823DD66-F5F7-4EB3-ADED-70C617BDB2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63985" t="47461" r="5313" b="25391"/>
              <a:stretch>
                <a:fillRect/>
              </a:stretch>
            </p:blipFill>
            <p:spPr bwMode="auto">
              <a:xfrm>
                <a:off x="3360" y="1710"/>
                <a:ext cx="2646" cy="1872"/>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pic>
          <p:sp>
            <p:nvSpPr>
              <p:cNvPr id="39" name="Line 43">
                <a:extLst>
                  <a:ext uri="{FF2B5EF4-FFF2-40B4-BE49-F238E27FC236}">
                    <a16:creationId xmlns:a16="http://schemas.microsoft.com/office/drawing/2014/main" id="{A754F8E1-7F75-436E-B9E3-486DED73C483}"/>
                  </a:ext>
                </a:extLst>
              </p:cNvPr>
              <p:cNvSpPr>
                <a:spLocks noChangeShapeType="1"/>
              </p:cNvSpPr>
              <p:nvPr/>
            </p:nvSpPr>
            <p:spPr bwMode="auto">
              <a:xfrm flipV="1">
                <a:off x="3036" y="1710"/>
                <a:ext cx="312" cy="954"/>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CH"/>
              </a:p>
            </p:txBody>
          </p:sp>
          <p:sp>
            <p:nvSpPr>
              <p:cNvPr id="40" name="Line 44">
                <a:extLst>
                  <a:ext uri="{FF2B5EF4-FFF2-40B4-BE49-F238E27FC236}">
                    <a16:creationId xmlns:a16="http://schemas.microsoft.com/office/drawing/2014/main" id="{65C08BF9-C4FD-427D-8BCD-3EA38E325433}"/>
                  </a:ext>
                </a:extLst>
              </p:cNvPr>
              <p:cNvSpPr>
                <a:spLocks noChangeShapeType="1"/>
              </p:cNvSpPr>
              <p:nvPr/>
            </p:nvSpPr>
            <p:spPr bwMode="auto">
              <a:xfrm>
                <a:off x="3036" y="3216"/>
                <a:ext cx="312" cy="34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CH"/>
              </a:p>
            </p:txBody>
          </p:sp>
        </p:grpSp>
        <p:sp>
          <p:nvSpPr>
            <p:cNvPr id="8" name="Rectangle 45">
              <a:extLst>
                <a:ext uri="{FF2B5EF4-FFF2-40B4-BE49-F238E27FC236}">
                  <a16:creationId xmlns:a16="http://schemas.microsoft.com/office/drawing/2014/main" id="{369C8B02-8DCD-453C-A907-A333DCF4338B}"/>
                </a:ext>
              </a:extLst>
            </p:cNvPr>
            <p:cNvSpPr>
              <a:spLocks noChangeArrowheads="1"/>
            </p:cNvSpPr>
            <p:nvPr/>
          </p:nvSpPr>
          <p:spPr bwMode="auto">
            <a:xfrm>
              <a:off x="4577" y="2134"/>
              <a:ext cx="821" cy="726"/>
            </a:xfrm>
            <a:prstGeom prst="rect">
              <a:avLst/>
            </a:prstGeom>
            <a:noFill/>
            <a:ln w="28575">
              <a:solidFill>
                <a:srgbClr val="FF0000"/>
              </a:solidFill>
              <a:prstDash val="dash"/>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CH"/>
            </a:p>
          </p:txBody>
        </p:sp>
        <p:grpSp>
          <p:nvGrpSpPr>
            <p:cNvPr id="9" name="Group 46">
              <a:extLst>
                <a:ext uri="{FF2B5EF4-FFF2-40B4-BE49-F238E27FC236}">
                  <a16:creationId xmlns:a16="http://schemas.microsoft.com/office/drawing/2014/main" id="{8541D59C-1A02-4C35-B8C6-2732E3EC4D6D}"/>
                </a:ext>
              </a:extLst>
            </p:cNvPr>
            <p:cNvGrpSpPr>
              <a:grpSpLocks/>
            </p:cNvGrpSpPr>
            <p:nvPr/>
          </p:nvGrpSpPr>
          <p:grpSpPr bwMode="auto">
            <a:xfrm>
              <a:off x="3345" y="1968"/>
              <a:ext cx="2664" cy="1891"/>
              <a:chOff x="3345" y="1968"/>
              <a:chExt cx="2664" cy="1891"/>
            </a:xfrm>
          </p:grpSpPr>
          <p:pic>
            <p:nvPicPr>
              <p:cNvPr id="34" name="Picture 47" descr="LN_Zoom with HEV">
                <a:extLst>
                  <a:ext uri="{FF2B5EF4-FFF2-40B4-BE49-F238E27FC236}">
                    <a16:creationId xmlns:a16="http://schemas.microsoft.com/office/drawing/2014/main" id="{1E78DB78-EAE7-43C5-9FDC-9791F005E1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5" y="1968"/>
                <a:ext cx="2664" cy="18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 name="Text Box 48">
                <a:extLst>
                  <a:ext uri="{FF2B5EF4-FFF2-40B4-BE49-F238E27FC236}">
                    <a16:creationId xmlns:a16="http://schemas.microsoft.com/office/drawing/2014/main" id="{6C0CA74A-CE5A-4F5E-93A1-C91EE5CF4C27}"/>
                  </a:ext>
                </a:extLst>
              </p:cNvPr>
              <p:cNvSpPr txBox="1">
                <a:spLocks noChangeArrowheads="1"/>
              </p:cNvSpPr>
              <p:nvPr/>
            </p:nvSpPr>
            <p:spPr bwMode="auto">
              <a:xfrm>
                <a:off x="5036" y="3453"/>
                <a:ext cx="636" cy="174"/>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B cell follicle</a:t>
                </a:r>
              </a:p>
            </p:txBody>
          </p:sp>
          <p:sp>
            <p:nvSpPr>
              <p:cNvPr id="36" name="Text Box 49">
                <a:extLst>
                  <a:ext uri="{FF2B5EF4-FFF2-40B4-BE49-F238E27FC236}">
                    <a16:creationId xmlns:a16="http://schemas.microsoft.com/office/drawing/2014/main" id="{4765B512-FB0C-4943-8D8B-EDA515F4B898}"/>
                  </a:ext>
                </a:extLst>
              </p:cNvPr>
              <p:cNvSpPr txBox="1">
                <a:spLocks noChangeArrowheads="1"/>
              </p:cNvSpPr>
              <p:nvPr/>
            </p:nvSpPr>
            <p:spPr bwMode="auto">
              <a:xfrm>
                <a:off x="3888" y="2599"/>
                <a:ext cx="542" cy="174"/>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T cell area</a:t>
                </a:r>
              </a:p>
            </p:txBody>
          </p:sp>
          <p:sp>
            <p:nvSpPr>
              <p:cNvPr id="37" name="Text Box 50">
                <a:extLst>
                  <a:ext uri="{FF2B5EF4-FFF2-40B4-BE49-F238E27FC236}">
                    <a16:creationId xmlns:a16="http://schemas.microsoft.com/office/drawing/2014/main" id="{E8FDA2D0-7164-4D9B-821C-6EBD9B6CA955}"/>
                  </a:ext>
                </a:extLst>
              </p:cNvPr>
              <p:cNvSpPr txBox="1">
                <a:spLocks noChangeArrowheads="1"/>
              </p:cNvSpPr>
              <p:nvPr/>
            </p:nvSpPr>
            <p:spPr bwMode="auto">
              <a:xfrm>
                <a:off x="4012" y="3521"/>
                <a:ext cx="295" cy="1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b="0"/>
                  <a:t>HEV</a:t>
                </a:r>
              </a:p>
            </p:txBody>
          </p:sp>
        </p:grpSp>
        <p:grpSp>
          <p:nvGrpSpPr>
            <p:cNvPr id="10" name="Group 53">
              <a:extLst>
                <a:ext uri="{FF2B5EF4-FFF2-40B4-BE49-F238E27FC236}">
                  <a16:creationId xmlns:a16="http://schemas.microsoft.com/office/drawing/2014/main" id="{B23AF331-FBC1-47F5-B269-E188F68C7FF0}"/>
                </a:ext>
              </a:extLst>
            </p:cNvPr>
            <p:cNvGrpSpPr>
              <a:grpSpLocks/>
            </p:cNvGrpSpPr>
            <p:nvPr/>
          </p:nvGrpSpPr>
          <p:grpSpPr bwMode="auto">
            <a:xfrm>
              <a:off x="4061" y="1797"/>
              <a:ext cx="1675" cy="653"/>
              <a:chOff x="4085" y="1797"/>
              <a:chExt cx="1675" cy="653"/>
            </a:xfrm>
          </p:grpSpPr>
          <p:sp>
            <p:nvSpPr>
              <p:cNvPr id="25" name="Text Box 54">
                <a:extLst>
                  <a:ext uri="{FF2B5EF4-FFF2-40B4-BE49-F238E27FC236}">
                    <a16:creationId xmlns:a16="http://schemas.microsoft.com/office/drawing/2014/main" id="{DD8A35A3-414A-42DE-81C2-AB12B4A74831}"/>
                  </a:ext>
                </a:extLst>
              </p:cNvPr>
              <p:cNvSpPr txBox="1">
                <a:spLocks noChangeArrowheads="1"/>
              </p:cNvSpPr>
              <p:nvPr/>
            </p:nvSpPr>
            <p:spPr bwMode="auto">
              <a:xfrm>
                <a:off x="5034" y="1797"/>
                <a:ext cx="718" cy="174"/>
              </a:xfrm>
              <a:prstGeom prst="rect">
                <a:avLst/>
              </a:prstGeom>
              <a:solidFill>
                <a:schemeClr val="bg1"/>
              </a:solidFill>
              <a:ln w="9525">
                <a:noFill/>
                <a:miter lim="800000"/>
                <a:headEnd/>
                <a:tailEnd/>
              </a:ln>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Ag entry to LN</a:t>
                </a:r>
              </a:p>
            </p:txBody>
          </p:sp>
          <p:sp>
            <p:nvSpPr>
              <p:cNvPr id="26" name="Line 55">
                <a:extLst>
                  <a:ext uri="{FF2B5EF4-FFF2-40B4-BE49-F238E27FC236}">
                    <a16:creationId xmlns:a16="http://schemas.microsoft.com/office/drawing/2014/main" id="{5A987D88-D39A-4EAC-AFFB-859A3AC0A791}"/>
                  </a:ext>
                </a:extLst>
              </p:cNvPr>
              <p:cNvSpPr>
                <a:spLocks noChangeShapeType="1"/>
              </p:cNvSpPr>
              <p:nvPr/>
            </p:nvSpPr>
            <p:spPr bwMode="auto">
              <a:xfrm>
                <a:off x="5280" y="1980"/>
                <a:ext cx="0" cy="258"/>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CH"/>
              </a:p>
            </p:txBody>
          </p:sp>
          <p:sp>
            <p:nvSpPr>
              <p:cNvPr id="27" name="Freeform 56">
                <a:extLst>
                  <a:ext uri="{FF2B5EF4-FFF2-40B4-BE49-F238E27FC236}">
                    <a16:creationId xmlns:a16="http://schemas.microsoft.com/office/drawing/2014/main" id="{3D746292-19FD-4E91-BD4F-160E8B772BD2}"/>
                  </a:ext>
                </a:extLst>
              </p:cNvPr>
              <p:cNvSpPr>
                <a:spLocks/>
              </p:cNvSpPr>
              <p:nvPr/>
            </p:nvSpPr>
            <p:spPr bwMode="auto">
              <a:xfrm>
                <a:off x="4748" y="2226"/>
                <a:ext cx="532" cy="151"/>
              </a:xfrm>
              <a:custGeom>
                <a:avLst/>
                <a:gdLst>
                  <a:gd name="T0" fmla="*/ 1 w 942"/>
                  <a:gd name="T1" fmla="*/ 0 h 313"/>
                  <a:gd name="T2" fmla="*/ 1 w 942"/>
                  <a:gd name="T3" fmla="*/ 0 h 313"/>
                  <a:gd name="T4" fmla="*/ 1 w 942"/>
                  <a:gd name="T5" fmla="*/ 0 h 313"/>
                  <a:gd name="T6" fmla="*/ 1 w 942"/>
                  <a:gd name="T7" fmla="*/ 0 h 313"/>
                  <a:gd name="T8" fmla="*/ 0 w 942"/>
                  <a:gd name="T9" fmla="*/ 0 h 313"/>
                  <a:gd name="T10" fmla="*/ 0 60000 65536"/>
                  <a:gd name="T11" fmla="*/ 0 60000 65536"/>
                  <a:gd name="T12" fmla="*/ 0 60000 65536"/>
                  <a:gd name="T13" fmla="*/ 0 60000 65536"/>
                  <a:gd name="T14" fmla="*/ 0 60000 65536"/>
                  <a:gd name="T15" fmla="*/ 0 w 942"/>
                  <a:gd name="T16" fmla="*/ 0 h 313"/>
                  <a:gd name="T17" fmla="*/ 942 w 942"/>
                  <a:gd name="T18" fmla="*/ 313 h 313"/>
                </a:gdLst>
                <a:ahLst/>
                <a:cxnLst>
                  <a:cxn ang="T10">
                    <a:pos x="T0" y="T1"/>
                  </a:cxn>
                  <a:cxn ang="T11">
                    <a:pos x="T2" y="T3"/>
                  </a:cxn>
                  <a:cxn ang="T12">
                    <a:pos x="T4" y="T5"/>
                  </a:cxn>
                  <a:cxn ang="T13">
                    <a:pos x="T6" y="T7"/>
                  </a:cxn>
                  <a:cxn ang="T14">
                    <a:pos x="T8" y="T9"/>
                  </a:cxn>
                </a:cxnLst>
                <a:rect l="T15" t="T16" r="T17" b="T18"/>
                <a:pathLst>
                  <a:path w="942" h="313">
                    <a:moveTo>
                      <a:pt x="942" y="0"/>
                    </a:moveTo>
                    <a:cubicBezTo>
                      <a:pt x="923" y="54"/>
                      <a:pt x="904" y="108"/>
                      <a:pt x="852" y="156"/>
                    </a:cubicBezTo>
                    <a:cubicBezTo>
                      <a:pt x="800" y="204"/>
                      <a:pt x="724" y="263"/>
                      <a:pt x="630" y="288"/>
                    </a:cubicBezTo>
                    <a:cubicBezTo>
                      <a:pt x="536" y="313"/>
                      <a:pt x="393" y="303"/>
                      <a:pt x="288" y="306"/>
                    </a:cubicBezTo>
                    <a:cubicBezTo>
                      <a:pt x="183" y="309"/>
                      <a:pt x="91" y="307"/>
                      <a:pt x="0" y="306"/>
                    </a:cubicBezTo>
                  </a:path>
                </a:pathLst>
              </a:custGeom>
              <a:noFill/>
              <a:ln w="9525">
                <a:solidFill>
                  <a:schemeClr val="tx1"/>
                </a:solidFill>
                <a:round/>
                <a:headEnd/>
                <a:tailEnd type="triangle" w="med" len="med"/>
              </a:ln>
              <a:extLst>
                <a:ext uri="{909E8E84-426E-40dd-AFC4-6F175D3DCCD1}">
                  <a14:hiddenFill xmlns="" xmlns:a14="http://schemas.microsoft.com/office/drawing/2010/main">
                    <a:solidFill>
                      <a:srgbClr val="FFFFFF"/>
                    </a:solidFill>
                  </a14:hiddenFill>
                </a:ext>
              </a:extLst>
            </p:spPr>
            <p:txBody>
              <a:bodyPr/>
              <a:lstStyle/>
              <a:p>
                <a:endParaRPr lang="fr-CH"/>
              </a:p>
            </p:txBody>
          </p:sp>
          <p:sp>
            <p:nvSpPr>
              <p:cNvPr id="28" name="Freeform 57">
                <a:extLst>
                  <a:ext uri="{FF2B5EF4-FFF2-40B4-BE49-F238E27FC236}">
                    <a16:creationId xmlns:a16="http://schemas.microsoft.com/office/drawing/2014/main" id="{78D4634F-0C1D-451D-9580-BDB72F174899}"/>
                  </a:ext>
                </a:extLst>
              </p:cNvPr>
              <p:cNvSpPr>
                <a:spLocks/>
              </p:cNvSpPr>
              <p:nvPr/>
            </p:nvSpPr>
            <p:spPr bwMode="auto">
              <a:xfrm rot="2176976" flipH="1" flipV="1">
                <a:off x="5259" y="2296"/>
                <a:ext cx="501" cy="108"/>
              </a:xfrm>
              <a:custGeom>
                <a:avLst/>
                <a:gdLst>
                  <a:gd name="T0" fmla="*/ 1 w 942"/>
                  <a:gd name="T1" fmla="*/ 0 h 313"/>
                  <a:gd name="T2" fmla="*/ 1 w 942"/>
                  <a:gd name="T3" fmla="*/ 0 h 313"/>
                  <a:gd name="T4" fmla="*/ 1 w 942"/>
                  <a:gd name="T5" fmla="*/ 0 h 313"/>
                  <a:gd name="T6" fmla="*/ 1 w 942"/>
                  <a:gd name="T7" fmla="*/ 0 h 313"/>
                  <a:gd name="T8" fmla="*/ 0 w 942"/>
                  <a:gd name="T9" fmla="*/ 0 h 313"/>
                  <a:gd name="T10" fmla="*/ 0 60000 65536"/>
                  <a:gd name="T11" fmla="*/ 0 60000 65536"/>
                  <a:gd name="T12" fmla="*/ 0 60000 65536"/>
                  <a:gd name="T13" fmla="*/ 0 60000 65536"/>
                  <a:gd name="T14" fmla="*/ 0 60000 65536"/>
                  <a:gd name="T15" fmla="*/ 0 w 942"/>
                  <a:gd name="T16" fmla="*/ 0 h 313"/>
                  <a:gd name="T17" fmla="*/ 942 w 942"/>
                  <a:gd name="T18" fmla="*/ 313 h 313"/>
                </a:gdLst>
                <a:ahLst/>
                <a:cxnLst>
                  <a:cxn ang="T10">
                    <a:pos x="T0" y="T1"/>
                  </a:cxn>
                  <a:cxn ang="T11">
                    <a:pos x="T2" y="T3"/>
                  </a:cxn>
                  <a:cxn ang="T12">
                    <a:pos x="T4" y="T5"/>
                  </a:cxn>
                  <a:cxn ang="T13">
                    <a:pos x="T6" y="T7"/>
                  </a:cxn>
                  <a:cxn ang="T14">
                    <a:pos x="T8" y="T9"/>
                  </a:cxn>
                </a:cxnLst>
                <a:rect l="T15" t="T16" r="T17" b="T18"/>
                <a:pathLst>
                  <a:path w="942" h="313">
                    <a:moveTo>
                      <a:pt x="942" y="0"/>
                    </a:moveTo>
                    <a:cubicBezTo>
                      <a:pt x="923" y="54"/>
                      <a:pt x="904" y="108"/>
                      <a:pt x="852" y="156"/>
                    </a:cubicBezTo>
                    <a:cubicBezTo>
                      <a:pt x="800" y="204"/>
                      <a:pt x="724" y="263"/>
                      <a:pt x="630" y="288"/>
                    </a:cubicBezTo>
                    <a:cubicBezTo>
                      <a:pt x="536" y="313"/>
                      <a:pt x="393" y="303"/>
                      <a:pt x="288" y="306"/>
                    </a:cubicBezTo>
                    <a:cubicBezTo>
                      <a:pt x="183" y="309"/>
                      <a:pt x="91" y="307"/>
                      <a:pt x="0" y="306"/>
                    </a:cubicBezTo>
                  </a:path>
                </a:pathLst>
              </a:custGeom>
              <a:noFill/>
              <a:ln w="9525">
                <a:solidFill>
                  <a:schemeClr val="tx1"/>
                </a:solidFill>
                <a:round/>
                <a:headEnd/>
                <a:tailEnd type="triangle" w="med" len="med"/>
              </a:ln>
              <a:extLst>
                <a:ext uri="{909E8E84-426E-40dd-AFC4-6F175D3DCCD1}">
                  <a14:hiddenFill xmlns="" xmlns:a14="http://schemas.microsoft.com/office/drawing/2010/main">
                    <a:solidFill>
                      <a:srgbClr val="FFFFFF"/>
                    </a:solidFill>
                  </a14:hiddenFill>
                </a:ext>
              </a:extLst>
            </p:spPr>
            <p:txBody>
              <a:bodyPr/>
              <a:lstStyle/>
              <a:p>
                <a:endParaRPr lang="fr-CH"/>
              </a:p>
            </p:txBody>
          </p:sp>
          <p:grpSp>
            <p:nvGrpSpPr>
              <p:cNvPr id="29" name="Group 58">
                <a:extLst>
                  <a:ext uri="{FF2B5EF4-FFF2-40B4-BE49-F238E27FC236}">
                    <a16:creationId xmlns:a16="http://schemas.microsoft.com/office/drawing/2014/main" id="{D0375D83-DDA8-4AEA-A549-805289ED564D}"/>
                  </a:ext>
                </a:extLst>
              </p:cNvPr>
              <p:cNvGrpSpPr>
                <a:grpSpLocks/>
              </p:cNvGrpSpPr>
              <p:nvPr/>
            </p:nvGrpSpPr>
            <p:grpSpPr bwMode="auto">
              <a:xfrm>
                <a:off x="4359" y="2229"/>
                <a:ext cx="246" cy="221"/>
                <a:chOff x="2383" y="1515"/>
                <a:chExt cx="219" cy="221"/>
              </a:xfrm>
            </p:grpSpPr>
            <p:sp>
              <p:nvSpPr>
                <p:cNvPr id="31" name="Freeform 59">
                  <a:extLst>
                    <a:ext uri="{FF2B5EF4-FFF2-40B4-BE49-F238E27FC236}">
                      <a16:creationId xmlns:a16="http://schemas.microsoft.com/office/drawing/2014/main" id="{CD7593AF-2667-49CD-B14E-12AA8A611F83}"/>
                    </a:ext>
                  </a:extLst>
                </p:cNvPr>
                <p:cNvSpPr>
                  <a:spLocks/>
                </p:cNvSpPr>
                <p:nvPr/>
              </p:nvSpPr>
              <p:spPr bwMode="auto">
                <a:xfrm>
                  <a:off x="2383" y="1515"/>
                  <a:ext cx="219" cy="221"/>
                </a:xfrm>
                <a:custGeom>
                  <a:avLst/>
                  <a:gdLst>
                    <a:gd name="T0" fmla="*/ 121 w 219"/>
                    <a:gd name="T1" fmla="*/ 5 h 221"/>
                    <a:gd name="T2" fmla="*/ 91 w 219"/>
                    <a:gd name="T3" fmla="*/ 7 h 221"/>
                    <a:gd name="T4" fmla="*/ 83 w 219"/>
                    <a:gd name="T5" fmla="*/ 35 h 221"/>
                    <a:gd name="T6" fmla="*/ 107 w 219"/>
                    <a:gd name="T7" fmla="*/ 53 h 221"/>
                    <a:gd name="T8" fmla="*/ 89 w 219"/>
                    <a:gd name="T9" fmla="*/ 53 h 221"/>
                    <a:gd name="T10" fmla="*/ 59 w 219"/>
                    <a:gd name="T11" fmla="*/ 47 h 221"/>
                    <a:gd name="T12" fmla="*/ 65 w 219"/>
                    <a:gd name="T13" fmla="*/ 69 h 221"/>
                    <a:gd name="T14" fmla="*/ 37 w 219"/>
                    <a:gd name="T15" fmla="*/ 77 h 221"/>
                    <a:gd name="T16" fmla="*/ 35 w 219"/>
                    <a:gd name="T17" fmla="*/ 97 h 221"/>
                    <a:gd name="T18" fmla="*/ 35 w 219"/>
                    <a:gd name="T19" fmla="*/ 117 h 221"/>
                    <a:gd name="T20" fmla="*/ 53 w 219"/>
                    <a:gd name="T21" fmla="*/ 117 h 221"/>
                    <a:gd name="T22" fmla="*/ 33 w 219"/>
                    <a:gd name="T23" fmla="*/ 143 h 221"/>
                    <a:gd name="T24" fmla="*/ 5 w 219"/>
                    <a:gd name="T25" fmla="*/ 143 h 221"/>
                    <a:gd name="T26" fmla="*/ 17 w 219"/>
                    <a:gd name="T27" fmla="*/ 151 h 221"/>
                    <a:gd name="T28" fmla="*/ 49 w 219"/>
                    <a:gd name="T29" fmla="*/ 151 h 221"/>
                    <a:gd name="T30" fmla="*/ 27 w 219"/>
                    <a:gd name="T31" fmla="*/ 177 h 221"/>
                    <a:gd name="T32" fmla="*/ 5 w 219"/>
                    <a:gd name="T33" fmla="*/ 173 h 221"/>
                    <a:gd name="T34" fmla="*/ 7 w 219"/>
                    <a:gd name="T35" fmla="*/ 211 h 221"/>
                    <a:gd name="T36" fmla="*/ 45 w 219"/>
                    <a:gd name="T37" fmla="*/ 191 h 221"/>
                    <a:gd name="T38" fmla="*/ 65 w 219"/>
                    <a:gd name="T39" fmla="*/ 149 h 221"/>
                    <a:gd name="T40" fmla="*/ 89 w 219"/>
                    <a:gd name="T41" fmla="*/ 217 h 221"/>
                    <a:gd name="T42" fmla="*/ 89 w 219"/>
                    <a:gd name="T43" fmla="*/ 173 h 221"/>
                    <a:gd name="T44" fmla="*/ 115 w 219"/>
                    <a:gd name="T45" fmla="*/ 135 h 221"/>
                    <a:gd name="T46" fmla="*/ 117 w 219"/>
                    <a:gd name="T47" fmla="*/ 153 h 221"/>
                    <a:gd name="T48" fmla="*/ 119 w 219"/>
                    <a:gd name="T49" fmla="*/ 193 h 221"/>
                    <a:gd name="T50" fmla="*/ 129 w 219"/>
                    <a:gd name="T51" fmla="*/ 221 h 221"/>
                    <a:gd name="T52" fmla="*/ 131 w 219"/>
                    <a:gd name="T53" fmla="*/ 193 h 221"/>
                    <a:gd name="T54" fmla="*/ 159 w 219"/>
                    <a:gd name="T55" fmla="*/ 187 h 221"/>
                    <a:gd name="T56" fmla="*/ 135 w 219"/>
                    <a:gd name="T57" fmla="*/ 155 h 221"/>
                    <a:gd name="T58" fmla="*/ 135 w 219"/>
                    <a:gd name="T59" fmla="*/ 141 h 221"/>
                    <a:gd name="T60" fmla="*/ 167 w 219"/>
                    <a:gd name="T61" fmla="*/ 143 h 221"/>
                    <a:gd name="T62" fmla="*/ 195 w 219"/>
                    <a:gd name="T63" fmla="*/ 171 h 221"/>
                    <a:gd name="T64" fmla="*/ 171 w 219"/>
                    <a:gd name="T65" fmla="*/ 135 h 221"/>
                    <a:gd name="T66" fmla="*/ 155 w 219"/>
                    <a:gd name="T67" fmla="*/ 117 h 221"/>
                    <a:gd name="T68" fmla="*/ 181 w 219"/>
                    <a:gd name="T69" fmla="*/ 107 h 221"/>
                    <a:gd name="T70" fmla="*/ 219 w 219"/>
                    <a:gd name="T71" fmla="*/ 111 h 221"/>
                    <a:gd name="T72" fmla="*/ 181 w 219"/>
                    <a:gd name="T73" fmla="*/ 83 h 221"/>
                    <a:gd name="T74" fmla="*/ 181 w 219"/>
                    <a:gd name="T75" fmla="*/ 25 h 221"/>
                    <a:gd name="T76" fmla="*/ 177 w 219"/>
                    <a:gd name="T77" fmla="*/ 9 h 221"/>
                    <a:gd name="T78" fmla="*/ 171 w 219"/>
                    <a:gd name="T79" fmla="*/ 45 h 221"/>
                    <a:gd name="T80" fmla="*/ 155 w 219"/>
                    <a:gd name="T81" fmla="*/ 69 h 221"/>
                    <a:gd name="T82" fmla="*/ 137 w 219"/>
                    <a:gd name="T83" fmla="*/ 63 h 221"/>
                    <a:gd name="T84" fmla="*/ 119 w 219"/>
                    <a:gd name="T85" fmla="*/ 37 h 221"/>
                    <a:gd name="T86" fmla="*/ 121 w 219"/>
                    <a:gd name="T87" fmla="*/ 5 h 22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19"/>
                    <a:gd name="T133" fmla="*/ 0 h 221"/>
                    <a:gd name="T134" fmla="*/ 219 w 219"/>
                    <a:gd name="T135" fmla="*/ 221 h 22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19" h="221">
                      <a:moveTo>
                        <a:pt x="121" y="5"/>
                      </a:moveTo>
                      <a:cubicBezTo>
                        <a:pt x="116" y="0"/>
                        <a:pt x="97" y="2"/>
                        <a:pt x="91" y="7"/>
                      </a:cubicBezTo>
                      <a:cubicBezTo>
                        <a:pt x="85" y="12"/>
                        <a:pt x="80" y="27"/>
                        <a:pt x="83" y="35"/>
                      </a:cubicBezTo>
                      <a:cubicBezTo>
                        <a:pt x="86" y="43"/>
                        <a:pt x="106" y="50"/>
                        <a:pt x="107" y="53"/>
                      </a:cubicBezTo>
                      <a:cubicBezTo>
                        <a:pt x="108" y="56"/>
                        <a:pt x="97" y="54"/>
                        <a:pt x="89" y="53"/>
                      </a:cubicBezTo>
                      <a:cubicBezTo>
                        <a:pt x="81" y="52"/>
                        <a:pt x="63" y="44"/>
                        <a:pt x="59" y="47"/>
                      </a:cubicBezTo>
                      <a:cubicBezTo>
                        <a:pt x="55" y="50"/>
                        <a:pt x="69" y="64"/>
                        <a:pt x="65" y="69"/>
                      </a:cubicBezTo>
                      <a:cubicBezTo>
                        <a:pt x="61" y="74"/>
                        <a:pt x="42" y="72"/>
                        <a:pt x="37" y="77"/>
                      </a:cubicBezTo>
                      <a:cubicBezTo>
                        <a:pt x="32" y="82"/>
                        <a:pt x="35" y="90"/>
                        <a:pt x="35" y="97"/>
                      </a:cubicBezTo>
                      <a:cubicBezTo>
                        <a:pt x="35" y="104"/>
                        <a:pt x="32" y="114"/>
                        <a:pt x="35" y="117"/>
                      </a:cubicBezTo>
                      <a:cubicBezTo>
                        <a:pt x="38" y="120"/>
                        <a:pt x="53" y="113"/>
                        <a:pt x="53" y="117"/>
                      </a:cubicBezTo>
                      <a:cubicBezTo>
                        <a:pt x="53" y="121"/>
                        <a:pt x="41" y="139"/>
                        <a:pt x="33" y="143"/>
                      </a:cubicBezTo>
                      <a:cubicBezTo>
                        <a:pt x="25" y="147"/>
                        <a:pt x="8" y="142"/>
                        <a:pt x="5" y="143"/>
                      </a:cubicBezTo>
                      <a:cubicBezTo>
                        <a:pt x="2" y="144"/>
                        <a:pt x="10" y="150"/>
                        <a:pt x="17" y="151"/>
                      </a:cubicBezTo>
                      <a:cubicBezTo>
                        <a:pt x="24" y="152"/>
                        <a:pt x="47" y="147"/>
                        <a:pt x="49" y="151"/>
                      </a:cubicBezTo>
                      <a:cubicBezTo>
                        <a:pt x="51" y="155"/>
                        <a:pt x="34" y="173"/>
                        <a:pt x="27" y="177"/>
                      </a:cubicBezTo>
                      <a:cubicBezTo>
                        <a:pt x="20" y="181"/>
                        <a:pt x="8" y="167"/>
                        <a:pt x="5" y="173"/>
                      </a:cubicBezTo>
                      <a:cubicBezTo>
                        <a:pt x="2" y="179"/>
                        <a:pt x="0" y="208"/>
                        <a:pt x="7" y="211"/>
                      </a:cubicBezTo>
                      <a:cubicBezTo>
                        <a:pt x="14" y="214"/>
                        <a:pt x="35" y="201"/>
                        <a:pt x="45" y="191"/>
                      </a:cubicBezTo>
                      <a:cubicBezTo>
                        <a:pt x="55" y="181"/>
                        <a:pt x="58" y="145"/>
                        <a:pt x="65" y="149"/>
                      </a:cubicBezTo>
                      <a:cubicBezTo>
                        <a:pt x="72" y="153"/>
                        <a:pt x="85" y="213"/>
                        <a:pt x="89" y="217"/>
                      </a:cubicBezTo>
                      <a:cubicBezTo>
                        <a:pt x="93" y="221"/>
                        <a:pt x="85" y="187"/>
                        <a:pt x="89" y="173"/>
                      </a:cubicBezTo>
                      <a:cubicBezTo>
                        <a:pt x="93" y="159"/>
                        <a:pt x="110" y="138"/>
                        <a:pt x="115" y="135"/>
                      </a:cubicBezTo>
                      <a:cubicBezTo>
                        <a:pt x="120" y="132"/>
                        <a:pt x="116" y="143"/>
                        <a:pt x="117" y="153"/>
                      </a:cubicBezTo>
                      <a:cubicBezTo>
                        <a:pt x="118" y="163"/>
                        <a:pt x="117" y="182"/>
                        <a:pt x="119" y="193"/>
                      </a:cubicBezTo>
                      <a:cubicBezTo>
                        <a:pt x="121" y="204"/>
                        <a:pt x="127" y="221"/>
                        <a:pt x="129" y="221"/>
                      </a:cubicBezTo>
                      <a:cubicBezTo>
                        <a:pt x="131" y="221"/>
                        <a:pt x="126" y="199"/>
                        <a:pt x="131" y="193"/>
                      </a:cubicBezTo>
                      <a:cubicBezTo>
                        <a:pt x="136" y="187"/>
                        <a:pt x="158" y="193"/>
                        <a:pt x="159" y="187"/>
                      </a:cubicBezTo>
                      <a:cubicBezTo>
                        <a:pt x="160" y="181"/>
                        <a:pt x="139" y="163"/>
                        <a:pt x="135" y="155"/>
                      </a:cubicBezTo>
                      <a:cubicBezTo>
                        <a:pt x="131" y="147"/>
                        <a:pt x="130" y="143"/>
                        <a:pt x="135" y="141"/>
                      </a:cubicBezTo>
                      <a:cubicBezTo>
                        <a:pt x="140" y="139"/>
                        <a:pt x="157" y="138"/>
                        <a:pt x="167" y="143"/>
                      </a:cubicBezTo>
                      <a:cubicBezTo>
                        <a:pt x="177" y="148"/>
                        <a:pt x="194" y="172"/>
                        <a:pt x="195" y="171"/>
                      </a:cubicBezTo>
                      <a:cubicBezTo>
                        <a:pt x="196" y="170"/>
                        <a:pt x="178" y="144"/>
                        <a:pt x="171" y="135"/>
                      </a:cubicBezTo>
                      <a:cubicBezTo>
                        <a:pt x="164" y="126"/>
                        <a:pt x="153" y="122"/>
                        <a:pt x="155" y="117"/>
                      </a:cubicBezTo>
                      <a:cubicBezTo>
                        <a:pt x="157" y="112"/>
                        <a:pt x="170" y="108"/>
                        <a:pt x="181" y="107"/>
                      </a:cubicBezTo>
                      <a:cubicBezTo>
                        <a:pt x="192" y="106"/>
                        <a:pt x="219" y="115"/>
                        <a:pt x="219" y="111"/>
                      </a:cubicBezTo>
                      <a:cubicBezTo>
                        <a:pt x="219" y="107"/>
                        <a:pt x="187" y="97"/>
                        <a:pt x="181" y="83"/>
                      </a:cubicBezTo>
                      <a:cubicBezTo>
                        <a:pt x="175" y="69"/>
                        <a:pt x="182" y="37"/>
                        <a:pt x="181" y="25"/>
                      </a:cubicBezTo>
                      <a:cubicBezTo>
                        <a:pt x="180" y="13"/>
                        <a:pt x="179" y="6"/>
                        <a:pt x="177" y="9"/>
                      </a:cubicBezTo>
                      <a:cubicBezTo>
                        <a:pt x="175" y="12"/>
                        <a:pt x="175" y="35"/>
                        <a:pt x="171" y="45"/>
                      </a:cubicBezTo>
                      <a:cubicBezTo>
                        <a:pt x="167" y="55"/>
                        <a:pt x="161" y="66"/>
                        <a:pt x="155" y="69"/>
                      </a:cubicBezTo>
                      <a:cubicBezTo>
                        <a:pt x="149" y="72"/>
                        <a:pt x="143" y="68"/>
                        <a:pt x="137" y="63"/>
                      </a:cubicBezTo>
                      <a:cubicBezTo>
                        <a:pt x="131" y="58"/>
                        <a:pt x="122" y="46"/>
                        <a:pt x="119" y="37"/>
                      </a:cubicBezTo>
                      <a:cubicBezTo>
                        <a:pt x="116" y="28"/>
                        <a:pt x="126" y="10"/>
                        <a:pt x="121" y="5"/>
                      </a:cubicBezTo>
                      <a:close/>
                    </a:path>
                  </a:pathLst>
                </a:custGeom>
                <a:solidFill>
                  <a:srgbClr val="6666FF">
                    <a:alpha val="70195"/>
                  </a:srgbClr>
                </a:solidFill>
                <a:ln w="9525">
                  <a:solidFill>
                    <a:schemeClr val="accent2"/>
                  </a:solidFill>
                  <a:round/>
                  <a:headEnd/>
                  <a:tailEnd/>
                </a:ln>
              </p:spPr>
              <p:txBody>
                <a:bodyPr/>
                <a:lstStyle/>
                <a:p>
                  <a:endParaRPr lang="fr-CH"/>
                </a:p>
              </p:txBody>
            </p:sp>
            <p:sp>
              <p:nvSpPr>
                <p:cNvPr id="32" name="Freeform 60">
                  <a:extLst>
                    <a:ext uri="{FF2B5EF4-FFF2-40B4-BE49-F238E27FC236}">
                      <a16:creationId xmlns:a16="http://schemas.microsoft.com/office/drawing/2014/main" id="{8A5CB37A-1201-46B6-9F4B-75054482D8E7}"/>
                    </a:ext>
                  </a:extLst>
                </p:cNvPr>
                <p:cNvSpPr>
                  <a:spLocks/>
                </p:cNvSpPr>
                <p:nvPr/>
              </p:nvSpPr>
              <p:spPr bwMode="auto">
                <a:xfrm>
                  <a:off x="2439" y="1586"/>
                  <a:ext cx="65" cy="62"/>
                </a:xfrm>
                <a:custGeom>
                  <a:avLst/>
                  <a:gdLst>
                    <a:gd name="T0" fmla="*/ 39 w 65"/>
                    <a:gd name="T1" fmla="*/ 4 h 62"/>
                    <a:gd name="T2" fmla="*/ 13 w 65"/>
                    <a:gd name="T3" fmla="*/ 2 h 62"/>
                    <a:gd name="T4" fmla="*/ 1 w 65"/>
                    <a:gd name="T5" fmla="*/ 14 h 62"/>
                    <a:gd name="T6" fmla="*/ 7 w 65"/>
                    <a:gd name="T7" fmla="*/ 32 h 62"/>
                    <a:gd name="T8" fmla="*/ 15 w 65"/>
                    <a:gd name="T9" fmla="*/ 54 h 62"/>
                    <a:gd name="T10" fmla="*/ 45 w 65"/>
                    <a:gd name="T11" fmla="*/ 60 h 62"/>
                    <a:gd name="T12" fmla="*/ 61 w 65"/>
                    <a:gd name="T13" fmla="*/ 44 h 62"/>
                    <a:gd name="T14" fmla="*/ 61 w 65"/>
                    <a:gd name="T15" fmla="*/ 24 h 62"/>
                    <a:gd name="T16" fmla="*/ 39 w 65"/>
                    <a:gd name="T17" fmla="*/ 4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5"/>
                    <a:gd name="T28" fmla="*/ 0 h 62"/>
                    <a:gd name="T29" fmla="*/ 65 w 65"/>
                    <a:gd name="T30" fmla="*/ 62 h 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5" h="62">
                      <a:moveTo>
                        <a:pt x="39" y="4"/>
                      </a:moveTo>
                      <a:cubicBezTo>
                        <a:pt x="31" y="0"/>
                        <a:pt x="19" y="0"/>
                        <a:pt x="13" y="2"/>
                      </a:cubicBezTo>
                      <a:cubicBezTo>
                        <a:pt x="7" y="4"/>
                        <a:pt x="2" y="9"/>
                        <a:pt x="1" y="14"/>
                      </a:cubicBezTo>
                      <a:cubicBezTo>
                        <a:pt x="0" y="19"/>
                        <a:pt x="5" y="25"/>
                        <a:pt x="7" y="32"/>
                      </a:cubicBezTo>
                      <a:cubicBezTo>
                        <a:pt x="9" y="39"/>
                        <a:pt x="9" y="49"/>
                        <a:pt x="15" y="54"/>
                      </a:cubicBezTo>
                      <a:cubicBezTo>
                        <a:pt x="21" y="59"/>
                        <a:pt x="37" y="62"/>
                        <a:pt x="45" y="60"/>
                      </a:cubicBezTo>
                      <a:cubicBezTo>
                        <a:pt x="53" y="58"/>
                        <a:pt x="58" y="50"/>
                        <a:pt x="61" y="44"/>
                      </a:cubicBezTo>
                      <a:cubicBezTo>
                        <a:pt x="64" y="38"/>
                        <a:pt x="65" y="32"/>
                        <a:pt x="61" y="24"/>
                      </a:cubicBezTo>
                      <a:cubicBezTo>
                        <a:pt x="57" y="16"/>
                        <a:pt x="47" y="8"/>
                        <a:pt x="39" y="4"/>
                      </a:cubicBezTo>
                      <a:close/>
                    </a:path>
                  </a:pathLst>
                </a:custGeom>
                <a:solidFill>
                  <a:srgbClr val="800080"/>
                </a:solidFill>
                <a:ln w="9525">
                  <a:solidFill>
                    <a:schemeClr val="tx1"/>
                  </a:solidFill>
                  <a:round/>
                  <a:headEnd/>
                  <a:tailEnd/>
                </a:ln>
              </p:spPr>
              <p:txBody>
                <a:bodyPr/>
                <a:lstStyle/>
                <a:p>
                  <a:endParaRPr lang="fr-CH"/>
                </a:p>
              </p:txBody>
            </p:sp>
            <p:sp>
              <p:nvSpPr>
                <p:cNvPr id="33" name="Freeform 61">
                  <a:extLst>
                    <a:ext uri="{FF2B5EF4-FFF2-40B4-BE49-F238E27FC236}">
                      <a16:creationId xmlns:a16="http://schemas.microsoft.com/office/drawing/2014/main" id="{6F63E878-0F13-4725-8E99-D7D151FB30CE}"/>
                    </a:ext>
                  </a:extLst>
                </p:cNvPr>
                <p:cNvSpPr>
                  <a:spLocks/>
                </p:cNvSpPr>
                <p:nvPr/>
              </p:nvSpPr>
              <p:spPr bwMode="auto">
                <a:xfrm>
                  <a:off x="2509" y="1590"/>
                  <a:ext cx="32" cy="36"/>
                </a:xfrm>
                <a:custGeom>
                  <a:avLst/>
                  <a:gdLst>
                    <a:gd name="T0" fmla="*/ 31 w 32"/>
                    <a:gd name="T1" fmla="*/ 4 h 36"/>
                    <a:gd name="T2" fmla="*/ 15 w 32"/>
                    <a:gd name="T3" fmla="*/ 6 h 36"/>
                    <a:gd name="T4" fmla="*/ 1 w 32"/>
                    <a:gd name="T5" fmla="*/ 18 h 36"/>
                    <a:gd name="T6" fmla="*/ 9 w 32"/>
                    <a:gd name="T7" fmla="*/ 34 h 36"/>
                    <a:gd name="T8" fmla="*/ 23 w 32"/>
                    <a:gd name="T9" fmla="*/ 32 h 36"/>
                    <a:gd name="T10" fmla="*/ 31 w 32"/>
                    <a:gd name="T11" fmla="*/ 4 h 36"/>
                    <a:gd name="T12" fmla="*/ 0 60000 65536"/>
                    <a:gd name="T13" fmla="*/ 0 60000 65536"/>
                    <a:gd name="T14" fmla="*/ 0 60000 65536"/>
                    <a:gd name="T15" fmla="*/ 0 60000 65536"/>
                    <a:gd name="T16" fmla="*/ 0 60000 65536"/>
                    <a:gd name="T17" fmla="*/ 0 60000 65536"/>
                    <a:gd name="T18" fmla="*/ 0 w 32"/>
                    <a:gd name="T19" fmla="*/ 0 h 36"/>
                    <a:gd name="T20" fmla="*/ 32 w 3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2" h="36">
                      <a:moveTo>
                        <a:pt x="31" y="4"/>
                      </a:moveTo>
                      <a:cubicBezTo>
                        <a:pt x="30" y="0"/>
                        <a:pt x="20" y="4"/>
                        <a:pt x="15" y="6"/>
                      </a:cubicBezTo>
                      <a:cubicBezTo>
                        <a:pt x="10" y="8"/>
                        <a:pt x="2" y="13"/>
                        <a:pt x="1" y="18"/>
                      </a:cubicBezTo>
                      <a:cubicBezTo>
                        <a:pt x="0" y="23"/>
                        <a:pt x="5" y="32"/>
                        <a:pt x="9" y="34"/>
                      </a:cubicBezTo>
                      <a:cubicBezTo>
                        <a:pt x="13" y="36"/>
                        <a:pt x="19" y="36"/>
                        <a:pt x="23" y="32"/>
                      </a:cubicBezTo>
                      <a:cubicBezTo>
                        <a:pt x="27" y="28"/>
                        <a:pt x="32" y="8"/>
                        <a:pt x="31" y="4"/>
                      </a:cubicBezTo>
                      <a:close/>
                    </a:path>
                  </a:pathLst>
                </a:custGeom>
                <a:solidFill>
                  <a:srgbClr val="FF3300"/>
                </a:solidFill>
                <a:ln w="9525">
                  <a:solidFill>
                    <a:srgbClr val="FF3300"/>
                  </a:solidFill>
                  <a:round/>
                  <a:headEnd/>
                  <a:tailEnd/>
                </a:ln>
              </p:spPr>
              <p:txBody>
                <a:bodyPr/>
                <a:lstStyle/>
                <a:p>
                  <a:endParaRPr lang="fr-CH"/>
                </a:p>
              </p:txBody>
            </p:sp>
          </p:grpSp>
          <p:sp>
            <p:nvSpPr>
              <p:cNvPr id="30" name="Oval 62">
                <a:extLst>
                  <a:ext uri="{FF2B5EF4-FFF2-40B4-BE49-F238E27FC236}">
                    <a16:creationId xmlns:a16="http://schemas.microsoft.com/office/drawing/2014/main" id="{22211AEF-D631-4CCF-B43B-FDEBA5469044}"/>
                  </a:ext>
                </a:extLst>
              </p:cNvPr>
              <p:cNvSpPr>
                <a:spLocks noChangeArrowheads="1"/>
              </p:cNvSpPr>
              <p:nvPr/>
            </p:nvSpPr>
            <p:spPr bwMode="auto">
              <a:xfrm>
                <a:off x="4085" y="2334"/>
                <a:ext cx="63" cy="56"/>
              </a:xfrm>
              <a:prstGeom prst="ellipse">
                <a:avLst/>
              </a:prstGeom>
              <a:solidFill>
                <a:srgbClr val="FF3300"/>
              </a:solidFill>
              <a:ln w="9525">
                <a:solidFill>
                  <a:srgbClr val="FF3300"/>
                </a:solidFill>
                <a:round/>
                <a:headEnd/>
                <a:tailEnd/>
              </a:ln>
            </p:spPr>
            <p:txBody>
              <a:bodyPr wrap="none" anchor="ctr"/>
              <a:lstStyle/>
              <a:p>
                <a:pPr eaLnBrk="1" hangingPunct="1"/>
                <a:endParaRPr lang="fr-CH"/>
              </a:p>
            </p:txBody>
          </p:sp>
        </p:grpSp>
        <p:grpSp>
          <p:nvGrpSpPr>
            <p:cNvPr id="11" name="Group 64">
              <a:extLst>
                <a:ext uri="{FF2B5EF4-FFF2-40B4-BE49-F238E27FC236}">
                  <a16:creationId xmlns:a16="http://schemas.microsoft.com/office/drawing/2014/main" id="{CE654CA8-D07E-4AD1-9501-F59D8C918DB5}"/>
                </a:ext>
              </a:extLst>
            </p:cNvPr>
            <p:cNvGrpSpPr>
              <a:grpSpLocks/>
            </p:cNvGrpSpPr>
            <p:nvPr/>
          </p:nvGrpSpPr>
          <p:grpSpPr bwMode="auto">
            <a:xfrm>
              <a:off x="3550" y="2962"/>
              <a:ext cx="1154" cy="935"/>
              <a:chOff x="3574" y="2962"/>
              <a:chExt cx="1154" cy="935"/>
            </a:xfrm>
          </p:grpSpPr>
          <p:grpSp>
            <p:nvGrpSpPr>
              <p:cNvPr id="12" name="Group 65">
                <a:extLst>
                  <a:ext uri="{FF2B5EF4-FFF2-40B4-BE49-F238E27FC236}">
                    <a16:creationId xmlns:a16="http://schemas.microsoft.com/office/drawing/2014/main" id="{E3B31628-94CB-4AEA-AF42-71E3C950751B}"/>
                  </a:ext>
                </a:extLst>
              </p:cNvPr>
              <p:cNvGrpSpPr>
                <a:grpSpLocks/>
              </p:cNvGrpSpPr>
              <p:nvPr/>
            </p:nvGrpSpPr>
            <p:grpSpPr bwMode="auto">
              <a:xfrm>
                <a:off x="3732" y="2962"/>
                <a:ext cx="996" cy="740"/>
                <a:chOff x="3732" y="2962"/>
                <a:chExt cx="996" cy="740"/>
              </a:xfrm>
            </p:grpSpPr>
            <p:grpSp>
              <p:nvGrpSpPr>
                <p:cNvPr id="14" name="Group 66">
                  <a:extLst>
                    <a:ext uri="{FF2B5EF4-FFF2-40B4-BE49-F238E27FC236}">
                      <a16:creationId xmlns:a16="http://schemas.microsoft.com/office/drawing/2014/main" id="{5472246C-DDB8-4F76-8257-B2F5D2B1E823}"/>
                    </a:ext>
                  </a:extLst>
                </p:cNvPr>
                <p:cNvGrpSpPr>
                  <a:grpSpLocks/>
                </p:cNvGrpSpPr>
                <p:nvPr/>
              </p:nvGrpSpPr>
              <p:grpSpPr bwMode="auto">
                <a:xfrm>
                  <a:off x="4380" y="2962"/>
                  <a:ext cx="348" cy="327"/>
                  <a:chOff x="4380" y="2698"/>
                  <a:chExt cx="348" cy="327"/>
                </a:xfrm>
              </p:grpSpPr>
              <p:grpSp>
                <p:nvGrpSpPr>
                  <p:cNvPr id="21" name="Group 67">
                    <a:extLst>
                      <a:ext uri="{FF2B5EF4-FFF2-40B4-BE49-F238E27FC236}">
                        <a16:creationId xmlns:a16="http://schemas.microsoft.com/office/drawing/2014/main" id="{E64E490E-020F-4F39-BB54-1AEDFAA2568A}"/>
                      </a:ext>
                    </a:extLst>
                  </p:cNvPr>
                  <p:cNvGrpSpPr>
                    <a:grpSpLocks/>
                  </p:cNvGrpSpPr>
                  <p:nvPr/>
                </p:nvGrpSpPr>
                <p:grpSpPr bwMode="auto">
                  <a:xfrm>
                    <a:off x="4394" y="2698"/>
                    <a:ext cx="328" cy="327"/>
                    <a:chOff x="4424" y="2722"/>
                    <a:chExt cx="328" cy="327"/>
                  </a:xfrm>
                </p:grpSpPr>
                <p:pic>
                  <p:nvPicPr>
                    <p:cNvPr id="23" name="Picture 68" descr="B cells without Ig">
                      <a:extLst>
                        <a:ext uri="{FF2B5EF4-FFF2-40B4-BE49-F238E27FC236}">
                          <a16:creationId xmlns:a16="http://schemas.microsoft.com/office/drawing/2014/main" id="{3770F9E9-6DCC-4F5A-A02A-77B6328179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086282">
                      <a:off x="4441" y="2738"/>
                      <a:ext cx="327" cy="2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4" name="Picture 69" descr="Ige">
                      <a:extLst>
                        <a:ext uri="{FF2B5EF4-FFF2-40B4-BE49-F238E27FC236}">
                          <a16:creationId xmlns:a16="http://schemas.microsoft.com/office/drawing/2014/main" id="{5E1BFC0E-B2F4-47F3-B802-40C446E1B3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086282">
                      <a:off x="4427" y="2817"/>
                      <a:ext cx="98" cy="1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22" name="Rectangle 70">
                    <a:extLst>
                      <a:ext uri="{FF2B5EF4-FFF2-40B4-BE49-F238E27FC236}">
                        <a16:creationId xmlns:a16="http://schemas.microsoft.com/office/drawing/2014/main" id="{6B5A1B6B-6972-42F6-A646-78A7A62F69C7}"/>
                      </a:ext>
                    </a:extLst>
                  </p:cNvPr>
                  <p:cNvSpPr>
                    <a:spLocks noChangeArrowheads="1"/>
                  </p:cNvSpPr>
                  <p:nvPr/>
                </p:nvSpPr>
                <p:spPr bwMode="auto">
                  <a:xfrm>
                    <a:off x="4380" y="2700"/>
                    <a:ext cx="348" cy="31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CH"/>
                  </a:p>
                </p:txBody>
              </p:sp>
            </p:grpSp>
            <p:grpSp>
              <p:nvGrpSpPr>
                <p:cNvPr id="15" name="Group 71">
                  <a:extLst>
                    <a:ext uri="{FF2B5EF4-FFF2-40B4-BE49-F238E27FC236}">
                      <a16:creationId xmlns:a16="http://schemas.microsoft.com/office/drawing/2014/main" id="{077ECEEA-5B4E-4A7D-8896-3B6B4456099B}"/>
                    </a:ext>
                  </a:extLst>
                </p:cNvPr>
                <p:cNvGrpSpPr>
                  <a:grpSpLocks/>
                </p:cNvGrpSpPr>
                <p:nvPr/>
              </p:nvGrpSpPr>
              <p:grpSpPr bwMode="auto">
                <a:xfrm>
                  <a:off x="4068" y="3073"/>
                  <a:ext cx="384" cy="341"/>
                  <a:chOff x="4068" y="2809"/>
                  <a:chExt cx="384" cy="341"/>
                </a:xfrm>
              </p:grpSpPr>
              <p:sp>
                <p:nvSpPr>
                  <p:cNvPr id="17" name="Freeform 72">
                    <a:extLst>
                      <a:ext uri="{FF2B5EF4-FFF2-40B4-BE49-F238E27FC236}">
                        <a16:creationId xmlns:a16="http://schemas.microsoft.com/office/drawing/2014/main" id="{F7C24CDE-E9A6-448D-9AC2-C010AE7BFC4F}"/>
                      </a:ext>
                    </a:extLst>
                  </p:cNvPr>
                  <p:cNvSpPr>
                    <a:spLocks/>
                  </p:cNvSpPr>
                  <p:nvPr/>
                </p:nvSpPr>
                <p:spPr bwMode="auto">
                  <a:xfrm>
                    <a:off x="4068" y="2946"/>
                    <a:ext cx="384" cy="204"/>
                  </a:xfrm>
                  <a:custGeom>
                    <a:avLst/>
                    <a:gdLst>
                      <a:gd name="T0" fmla="*/ 0 w 384"/>
                      <a:gd name="T1" fmla="*/ 204 h 204"/>
                      <a:gd name="T2" fmla="*/ 48 w 384"/>
                      <a:gd name="T3" fmla="*/ 126 h 204"/>
                      <a:gd name="T4" fmla="*/ 198 w 384"/>
                      <a:gd name="T5" fmla="*/ 36 h 204"/>
                      <a:gd name="T6" fmla="*/ 384 w 384"/>
                      <a:gd name="T7" fmla="*/ 0 h 204"/>
                      <a:gd name="T8" fmla="*/ 0 60000 65536"/>
                      <a:gd name="T9" fmla="*/ 0 60000 65536"/>
                      <a:gd name="T10" fmla="*/ 0 60000 65536"/>
                      <a:gd name="T11" fmla="*/ 0 60000 65536"/>
                      <a:gd name="T12" fmla="*/ 0 w 384"/>
                      <a:gd name="T13" fmla="*/ 0 h 204"/>
                      <a:gd name="T14" fmla="*/ 384 w 384"/>
                      <a:gd name="T15" fmla="*/ 204 h 204"/>
                    </a:gdLst>
                    <a:ahLst/>
                    <a:cxnLst>
                      <a:cxn ang="T8">
                        <a:pos x="T0" y="T1"/>
                      </a:cxn>
                      <a:cxn ang="T9">
                        <a:pos x="T2" y="T3"/>
                      </a:cxn>
                      <a:cxn ang="T10">
                        <a:pos x="T4" y="T5"/>
                      </a:cxn>
                      <a:cxn ang="T11">
                        <a:pos x="T6" y="T7"/>
                      </a:cxn>
                    </a:cxnLst>
                    <a:rect l="T12" t="T13" r="T14" b="T15"/>
                    <a:pathLst>
                      <a:path w="384" h="204">
                        <a:moveTo>
                          <a:pt x="0" y="204"/>
                        </a:moveTo>
                        <a:cubicBezTo>
                          <a:pt x="7" y="179"/>
                          <a:pt x="15" y="154"/>
                          <a:pt x="48" y="126"/>
                        </a:cubicBezTo>
                        <a:cubicBezTo>
                          <a:pt x="81" y="98"/>
                          <a:pt x="142" y="57"/>
                          <a:pt x="198" y="36"/>
                        </a:cubicBezTo>
                        <a:cubicBezTo>
                          <a:pt x="254" y="15"/>
                          <a:pt x="319" y="7"/>
                          <a:pt x="384" y="0"/>
                        </a:cubicBezTo>
                      </a:path>
                    </a:pathLst>
                  </a:custGeom>
                  <a:noFill/>
                  <a:ln w="9525">
                    <a:solidFill>
                      <a:schemeClr val="tx1"/>
                    </a:solidFill>
                    <a:round/>
                    <a:headEnd/>
                    <a:tailEnd type="triangle" w="med" len="med"/>
                  </a:ln>
                  <a:extLst>
                    <a:ext uri="{909E8E84-426E-40dd-AFC4-6F175D3DCCD1}">
                      <a14:hiddenFill xmlns="" xmlns:a14="http://schemas.microsoft.com/office/drawing/2010/main">
                        <a:solidFill>
                          <a:srgbClr val="FFFFFF"/>
                        </a:solidFill>
                      </a14:hiddenFill>
                    </a:ext>
                  </a:extLst>
                </p:spPr>
                <p:txBody>
                  <a:bodyPr/>
                  <a:lstStyle/>
                  <a:p>
                    <a:endParaRPr lang="fr-CH"/>
                  </a:p>
                </p:txBody>
              </p:sp>
              <p:grpSp>
                <p:nvGrpSpPr>
                  <p:cNvPr id="18" name="Group 73">
                    <a:extLst>
                      <a:ext uri="{FF2B5EF4-FFF2-40B4-BE49-F238E27FC236}">
                        <a16:creationId xmlns:a16="http://schemas.microsoft.com/office/drawing/2014/main" id="{DA112393-B225-4E1D-A344-4731A0E2B840}"/>
                      </a:ext>
                    </a:extLst>
                  </p:cNvPr>
                  <p:cNvGrpSpPr>
                    <a:grpSpLocks/>
                  </p:cNvGrpSpPr>
                  <p:nvPr/>
                </p:nvGrpSpPr>
                <p:grpSpPr bwMode="auto">
                  <a:xfrm>
                    <a:off x="4073" y="2809"/>
                    <a:ext cx="327" cy="329"/>
                    <a:chOff x="983" y="2020"/>
                    <a:chExt cx="759" cy="737"/>
                  </a:xfrm>
                </p:grpSpPr>
                <p:pic>
                  <p:nvPicPr>
                    <p:cNvPr id="19" name="Picture 74" descr="B cells without Ig">
                      <a:extLst>
                        <a:ext uri="{FF2B5EF4-FFF2-40B4-BE49-F238E27FC236}">
                          <a16:creationId xmlns:a16="http://schemas.microsoft.com/office/drawing/2014/main" id="{95CBC588-C267-466C-A7F6-1AA8022706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3" y="2097"/>
                      <a:ext cx="759" cy="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75" descr="Ige">
                      <a:extLst>
                        <a:ext uri="{FF2B5EF4-FFF2-40B4-BE49-F238E27FC236}">
                          <a16:creationId xmlns:a16="http://schemas.microsoft.com/office/drawing/2014/main" id="{DCA2DFE9-3B45-4417-A5A1-3D07C1EB33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2" y="2020"/>
                      <a:ext cx="226"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pic>
              <p:nvPicPr>
                <p:cNvPr id="16" name="Picture 76" descr="HEV_B cell">
                  <a:extLst>
                    <a:ext uri="{FF2B5EF4-FFF2-40B4-BE49-F238E27FC236}">
                      <a16:creationId xmlns:a16="http://schemas.microsoft.com/office/drawing/2014/main" id="{193EBA0D-9306-4BDF-AB37-FB85AF26B04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2" y="3197"/>
                  <a:ext cx="480" cy="5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13" name="Text Box 77">
                <a:extLst>
                  <a:ext uri="{FF2B5EF4-FFF2-40B4-BE49-F238E27FC236}">
                    <a16:creationId xmlns:a16="http://schemas.microsoft.com/office/drawing/2014/main" id="{FE75A680-9FBC-4557-B2BA-A2A0C0A797EA}"/>
                  </a:ext>
                </a:extLst>
              </p:cNvPr>
              <p:cNvSpPr txBox="1">
                <a:spLocks noChangeArrowheads="1"/>
              </p:cNvSpPr>
              <p:nvPr/>
            </p:nvSpPr>
            <p:spPr bwMode="auto">
              <a:xfrm>
                <a:off x="3574" y="3723"/>
                <a:ext cx="834" cy="174"/>
              </a:xfrm>
              <a:prstGeom prst="rect">
                <a:avLst/>
              </a:prstGeom>
              <a:solidFill>
                <a:schemeClr val="bg1"/>
              </a:solidFill>
              <a:ln w="9525">
                <a:solidFill>
                  <a:schemeClr val="bg2"/>
                </a:solidFill>
                <a:miter lim="800000"/>
                <a:headEnd/>
                <a:tailEnd/>
              </a:ln>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B cell entry to LN</a:t>
                </a:r>
              </a:p>
            </p:txBody>
          </p:sp>
        </p:grpSp>
      </p:grpSp>
    </p:spTree>
    <p:extLst>
      <p:ext uri="{BB962C8B-B14F-4D97-AF65-F5344CB8AC3E}">
        <p14:creationId xmlns:p14="http://schemas.microsoft.com/office/powerpoint/2010/main" val="1281135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DE456-2C93-43BF-81BE-FDD82139DBA8}"/>
              </a:ext>
            </a:extLst>
          </p:cNvPr>
          <p:cNvSpPr>
            <a:spLocks noGrp="1"/>
          </p:cNvSpPr>
          <p:nvPr>
            <p:ph type="title"/>
          </p:nvPr>
        </p:nvSpPr>
        <p:spPr/>
        <p:txBody>
          <a:bodyPr>
            <a:normAutofit/>
          </a:bodyPr>
          <a:lstStyle/>
          <a:p>
            <a:r>
              <a:rPr lang="fr-CH" dirty="0"/>
              <a:t>Différents sous-groupes de cellules B</a:t>
            </a:r>
          </a:p>
        </p:txBody>
      </p:sp>
      <p:sp>
        <p:nvSpPr>
          <p:cNvPr id="3" name="Content Placeholder 2">
            <a:extLst>
              <a:ext uri="{FF2B5EF4-FFF2-40B4-BE49-F238E27FC236}">
                <a16:creationId xmlns:a16="http://schemas.microsoft.com/office/drawing/2014/main" id="{A681D833-51A2-48E2-9CC7-E372A89C7161}"/>
              </a:ext>
            </a:extLst>
          </p:cNvPr>
          <p:cNvSpPr>
            <a:spLocks noGrp="1"/>
          </p:cNvSpPr>
          <p:nvPr>
            <p:ph sz="half" idx="1"/>
          </p:nvPr>
        </p:nvSpPr>
        <p:spPr>
          <a:xfrm>
            <a:off x="0" y="1058999"/>
            <a:ext cx="3886200" cy="4351338"/>
          </a:xfrm>
        </p:spPr>
        <p:txBody>
          <a:bodyPr>
            <a:noAutofit/>
          </a:bodyPr>
          <a:lstStyle/>
          <a:p>
            <a:r>
              <a:rPr lang="fr-CH" sz="1800" b="1" dirty="0"/>
              <a:t>Les cellules B folliculaires (B2): </a:t>
            </a:r>
            <a:r>
              <a:rPr lang="fr-CH" sz="1800" dirty="0"/>
              <a:t>type principal des cellules B, résident dans les follicules des organes lymphoïdes. Elles contribuent aux réponses des cellules B aux antigènes protéiques T-dépendants et génèrent des plasmocytes durables. </a:t>
            </a:r>
          </a:p>
          <a:p>
            <a:r>
              <a:rPr lang="fr-CH" sz="1800" b="1" dirty="0"/>
              <a:t>Les cellules B de la zone marginale</a:t>
            </a:r>
            <a:r>
              <a:rPr lang="fr-CH" sz="1800" dirty="0"/>
              <a:t>, localisées dans les zones périphériques de la pulpe blanche splénique. Elles répondent aux antigènes polysaccharidiques dans le sang.</a:t>
            </a:r>
          </a:p>
          <a:p>
            <a:r>
              <a:rPr lang="fr-CH" sz="1800" b="1" dirty="0"/>
              <a:t>Les cellules B-1 </a:t>
            </a:r>
            <a:r>
              <a:rPr lang="fr-CH" sz="1800" dirty="0"/>
              <a:t>répondent aux antigènes non-protéiques dans les muqueuses.</a:t>
            </a:r>
          </a:p>
          <a:p>
            <a:pPr marL="0" indent="0">
              <a:buNone/>
            </a:pPr>
            <a:r>
              <a:rPr lang="fr-CH" sz="1800" dirty="0"/>
              <a:t>Les cellules B de la zone marginale et les cellules B-1 expriment des récepteurs d’antigène d’une diversité limitée et produisent majoritairement des IgM.</a:t>
            </a:r>
          </a:p>
        </p:txBody>
      </p:sp>
      <p:pic>
        <p:nvPicPr>
          <p:cNvPr id="5" name="Image 2" descr="Dia_8.jpg">
            <a:extLst>
              <a:ext uri="{FF2B5EF4-FFF2-40B4-BE49-F238E27FC236}">
                <a16:creationId xmlns:a16="http://schemas.microsoft.com/office/drawing/2014/main" id="{CA849D15-BEC5-4A3D-BD7B-E17590060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1058999"/>
            <a:ext cx="5106022" cy="4084817"/>
          </a:xfrm>
          <a:prstGeom prst="rect">
            <a:avLst/>
          </a:prstGeom>
          <a:ln>
            <a:solidFill>
              <a:srgbClr val="000000"/>
            </a:solidFill>
          </a:ln>
        </p:spPr>
      </p:pic>
      <p:sp>
        <p:nvSpPr>
          <p:cNvPr id="6" name="TextBox 5">
            <a:extLst>
              <a:ext uri="{FF2B5EF4-FFF2-40B4-BE49-F238E27FC236}">
                <a16:creationId xmlns:a16="http://schemas.microsoft.com/office/drawing/2014/main" id="{ABA7792E-208C-4E59-A28E-CA41CBDFBB24}"/>
              </a:ext>
            </a:extLst>
          </p:cNvPr>
          <p:cNvSpPr txBox="1"/>
          <p:nvPr/>
        </p:nvSpPr>
        <p:spPr>
          <a:xfrm>
            <a:off x="5441191" y="6581001"/>
            <a:ext cx="3497048" cy="276999"/>
          </a:xfrm>
          <a:prstGeom prst="rect">
            <a:avLst/>
          </a:prstGeom>
          <a:noFill/>
        </p:spPr>
        <p:txBody>
          <a:bodyPr wrap="none" rtlCol="0">
            <a:spAutoFit/>
          </a:bodyPr>
          <a:lstStyle/>
          <a:p>
            <a:r>
              <a:rPr lang="fr-CH" sz="1200" b="0" i="1" dirty="0">
                <a:latin typeface="+mj-lt"/>
              </a:rPr>
              <a:t>Adapté de Abbas, </a:t>
            </a:r>
            <a:r>
              <a:rPr lang="fr-CH" sz="1200" i="1" dirty="0">
                <a:latin typeface="+mj-lt"/>
              </a:rPr>
              <a:t>Ce</a:t>
            </a:r>
            <a:r>
              <a:rPr lang="fr-CH" sz="1200" b="0" i="1" dirty="0">
                <a:latin typeface="+mj-lt"/>
              </a:rPr>
              <a:t>llular and </a:t>
            </a:r>
            <a:r>
              <a:rPr lang="fr-CH" sz="1200" b="0" i="1" dirty="0" err="1">
                <a:latin typeface="+mj-lt"/>
              </a:rPr>
              <a:t>Molecular</a:t>
            </a:r>
            <a:r>
              <a:rPr lang="fr-CH" sz="1200" b="0" i="1" dirty="0">
                <a:latin typeface="+mj-lt"/>
              </a:rPr>
              <a:t> </a:t>
            </a:r>
            <a:r>
              <a:rPr lang="fr-CH" sz="1200" b="0" i="1" dirty="0" err="1">
                <a:latin typeface="+mj-lt"/>
              </a:rPr>
              <a:t>Immunology</a:t>
            </a:r>
            <a:endParaRPr lang="fr-CH" sz="1200" b="0" i="1" dirty="0">
              <a:latin typeface="+mj-lt"/>
            </a:endParaRPr>
          </a:p>
        </p:txBody>
      </p:sp>
    </p:spTree>
    <p:extLst>
      <p:ext uri="{BB962C8B-B14F-4D97-AF65-F5344CB8AC3E}">
        <p14:creationId xmlns:p14="http://schemas.microsoft.com/office/powerpoint/2010/main" val="1512928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BE89C-B818-496C-B5D8-39A9EA4DE9CD}"/>
              </a:ext>
            </a:extLst>
          </p:cNvPr>
          <p:cNvSpPr>
            <a:spLocks noGrp="1"/>
          </p:cNvSpPr>
          <p:nvPr>
            <p:ph type="title"/>
          </p:nvPr>
        </p:nvSpPr>
        <p:spPr/>
        <p:txBody>
          <a:bodyPr>
            <a:normAutofit fontScale="90000"/>
          </a:bodyPr>
          <a:lstStyle/>
          <a:p>
            <a:r>
              <a:rPr lang="fr-CH"/>
              <a:t>Évènements séquentiels lors d’une réponse de cellules B</a:t>
            </a:r>
          </a:p>
        </p:txBody>
      </p:sp>
      <p:sp>
        <p:nvSpPr>
          <p:cNvPr id="3" name="Content Placeholder 2">
            <a:extLst>
              <a:ext uri="{FF2B5EF4-FFF2-40B4-BE49-F238E27FC236}">
                <a16:creationId xmlns:a16="http://schemas.microsoft.com/office/drawing/2014/main" id="{37028C7B-AAED-4201-8E0D-0C4047587BB1}"/>
              </a:ext>
            </a:extLst>
          </p:cNvPr>
          <p:cNvSpPr>
            <a:spLocks noGrp="1"/>
          </p:cNvSpPr>
          <p:nvPr>
            <p:ph idx="1"/>
          </p:nvPr>
        </p:nvSpPr>
        <p:spPr/>
        <p:txBody>
          <a:bodyPr>
            <a:normAutofit/>
          </a:bodyPr>
          <a:lstStyle/>
          <a:p>
            <a:pPr marL="0" indent="0">
              <a:buNone/>
            </a:pPr>
            <a:r>
              <a:rPr lang="fr-CH" sz="1800" dirty="0"/>
              <a:t>Lors d’une encontre avec un antigène, les cellules B sont activées: elles s’arrêtent de migrer, prolifèrent et finissent par se différencier en cellules B effectrices (plasmocytes) et cellules B à mémoire. </a:t>
            </a:r>
          </a:p>
          <a:p>
            <a:pPr marL="0" indent="0">
              <a:buNone/>
            </a:pPr>
            <a:r>
              <a:rPr lang="fr-CH" sz="1800" dirty="0"/>
              <a:t>Les plasmocytes et les cellules B à mémoire produisent des </a:t>
            </a:r>
            <a:r>
              <a:rPr lang="fr-CH" sz="1800" dirty="0" err="1"/>
              <a:t>Igs</a:t>
            </a:r>
            <a:r>
              <a:rPr lang="fr-CH" sz="1800" dirty="0"/>
              <a:t> portant la même spécificité que les </a:t>
            </a:r>
            <a:r>
              <a:rPr lang="fr-CH" sz="1800" dirty="0" err="1"/>
              <a:t>Igs</a:t>
            </a:r>
            <a:r>
              <a:rPr lang="fr-CH" sz="1800" dirty="0"/>
              <a:t> membranaires originaux. </a:t>
            </a:r>
          </a:p>
        </p:txBody>
      </p:sp>
      <p:pic>
        <p:nvPicPr>
          <p:cNvPr id="6" name="Picture 5">
            <a:extLst>
              <a:ext uri="{FF2B5EF4-FFF2-40B4-BE49-F238E27FC236}">
                <a16:creationId xmlns:a16="http://schemas.microsoft.com/office/drawing/2014/main" id="{FA978078-67FB-47CB-958D-CA3B8C0994CB}"/>
              </a:ext>
            </a:extLst>
          </p:cNvPr>
          <p:cNvPicPr>
            <a:picLocks noChangeAspect="1"/>
          </p:cNvPicPr>
          <p:nvPr/>
        </p:nvPicPr>
        <p:blipFill>
          <a:blip r:embed="rId2"/>
          <a:stretch>
            <a:fillRect/>
          </a:stretch>
        </p:blipFill>
        <p:spPr>
          <a:xfrm>
            <a:off x="751905" y="2591837"/>
            <a:ext cx="7698253" cy="3813102"/>
          </a:xfrm>
          <a:prstGeom prst="rect">
            <a:avLst/>
          </a:prstGeom>
        </p:spPr>
      </p:pic>
      <p:sp>
        <p:nvSpPr>
          <p:cNvPr id="7" name="Text Box 5">
            <a:extLst>
              <a:ext uri="{FF2B5EF4-FFF2-40B4-BE49-F238E27FC236}">
                <a16:creationId xmlns:a16="http://schemas.microsoft.com/office/drawing/2014/main" id="{2CEA6A37-E53A-479A-94D7-9F5136767024}"/>
              </a:ext>
            </a:extLst>
          </p:cNvPr>
          <p:cNvSpPr txBox="1">
            <a:spLocks noChangeArrowheads="1"/>
          </p:cNvSpPr>
          <p:nvPr/>
        </p:nvSpPr>
        <p:spPr bwMode="auto">
          <a:xfrm>
            <a:off x="1885265" y="3460367"/>
            <a:ext cx="1477171"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b="0" dirty="0">
                <a:latin typeface="+mj-lt"/>
              </a:rPr>
              <a:t>Signaux additionnels</a:t>
            </a:r>
          </a:p>
        </p:txBody>
      </p:sp>
      <p:sp>
        <p:nvSpPr>
          <p:cNvPr id="8" name="Text Box 22">
            <a:extLst>
              <a:ext uri="{FF2B5EF4-FFF2-40B4-BE49-F238E27FC236}">
                <a16:creationId xmlns:a16="http://schemas.microsoft.com/office/drawing/2014/main" id="{43396D13-72DA-4C72-900D-5CD2AEA79437}"/>
              </a:ext>
            </a:extLst>
          </p:cNvPr>
          <p:cNvSpPr txBox="1">
            <a:spLocks noChangeArrowheads="1"/>
          </p:cNvSpPr>
          <p:nvPr/>
        </p:nvSpPr>
        <p:spPr bwMode="auto">
          <a:xfrm>
            <a:off x="814705" y="5639776"/>
            <a:ext cx="151317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Cellules B naïves</a:t>
            </a:r>
          </a:p>
        </p:txBody>
      </p:sp>
      <p:sp>
        <p:nvSpPr>
          <p:cNvPr id="9" name="Text Box 24">
            <a:extLst>
              <a:ext uri="{FF2B5EF4-FFF2-40B4-BE49-F238E27FC236}">
                <a16:creationId xmlns:a16="http://schemas.microsoft.com/office/drawing/2014/main" id="{1E4B7E5D-0A02-4E99-8DD6-5D2C13976C0E}"/>
              </a:ext>
            </a:extLst>
          </p:cNvPr>
          <p:cNvSpPr txBox="1">
            <a:spLocks noChangeArrowheads="1"/>
          </p:cNvSpPr>
          <p:nvPr/>
        </p:nvSpPr>
        <p:spPr bwMode="auto">
          <a:xfrm>
            <a:off x="698857" y="5038554"/>
            <a:ext cx="5036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IgM</a:t>
            </a:r>
          </a:p>
        </p:txBody>
      </p:sp>
      <p:sp>
        <p:nvSpPr>
          <p:cNvPr id="10" name="Text Box 25">
            <a:extLst>
              <a:ext uri="{FF2B5EF4-FFF2-40B4-BE49-F238E27FC236}">
                <a16:creationId xmlns:a16="http://schemas.microsoft.com/office/drawing/2014/main" id="{8D577F1F-78B6-4186-AFC9-E099FE0450F7}"/>
              </a:ext>
            </a:extLst>
          </p:cNvPr>
          <p:cNvSpPr txBox="1">
            <a:spLocks noChangeArrowheads="1"/>
          </p:cNvSpPr>
          <p:nvPr/>
        </p:nvSpPr>
        <p:spPr bwMode="auto">
          <a:xfrm>
            <a:off x="1600558" y="5035379"/>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IgD</a:t>
            </a:r>
          </a:p>
        </p:txBody>
      </p:sp>
      <p:sp>
        <p:nvSpPr>
          <p:cNvPr id="11" name="Text Box 34">
            <a:extLst>
              <a:ext uri="{FF2B5EF4-FFF2-40B4-BE49-F238E27FC236}">
                <a16:creationId xmlns:a16="http://schemas.microsoft.com/office/drawing/2014/main" id="{6016F535-F23E-4FDC-A316-B0847037BD44}"/>
              </a:ext>
            </a:extLst>
          </p:cNvPr>
          <p:cNvSpPr txBox="1">
            <a:spLocks noChangeArrowheads="1"/>
          </p:cNvSpPr>
          <p:nvPr/>
        </p:nvSpPr>
        <p:spPr bwMode="auto">
          <a:xfrm>
            <a:off x="3339712" y="5639776"/>
            <a:ext cx="205652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dirty="0">
                <a:latin typeface="+mj-lt"/>
              </a:rPr>
              <a:t>Cellules B prolifératives</a:t>
            </a:r>
          </a:p>
        </p:txBody>
      </p:sp>
      <p:sp>
        <p:nvSpPr>
          <p:cNvPr id="12" name="Text Box 75">
            <a:extLst>
              <a:ext uri="{FF2B5EF4-FFF2-40B4-BE49-F238E27FC236}">
                <a16:creationId xmlns:a16="http://schemas.microsoft.com/office/drawing/2014/main" id="{D201ABED-88CB-4880-B69B-08F609ED1CBA}"/>
              </a:ext>
            </a:extLst>
          </p:cNvPr>
          <p:cNvSpPr txBox="1">
            <a:spLocks noChangeArrowheads="1"/>
          </p:cNvSpPr>
          <p:nvPr/>
        </p:nvSpPr>
        <p:spPr bwMode="auto">
          <a:xfrm rot="18100645">
            <a:off x="5598606" y="3791875"/>
            <a:ext cx="118718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plasmocytes</a:t>
            </a:r>
          </a:p>
        </p:txBody>
      </p:sp>
      <p:sp>
        <p:nvSpPr>
          <p:cNvPr id="13" name="Text Box 76">
            <a:extLst>
              <a:ext uri="{FF2B5EF4-FFF2-40B4-BE49-F238E27FC236}">
                <a16:creationId xmlns:a16="http://schemas.microsoft.com/office/drawing/2014/main" id="{15B90175-5162-4CA5-90F1-9EE053401F14}"/>
              </a:ext>
            </a:extLst>
          </p:cNvPr>
          <p:cNvSpPr txBox="1">
            <a:spLocks noChangeArrowheads="1"/>
          </p:cNvSpPr>
          <p:nvPr/>
        </p:nvSpPr>
        <p:spPr bwMode="auto">
          <a:xfrm rot="3469773">
            <a:off x="5561247" y="4826907"/>
            <a:ext cx="1261901"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cellules B à mémoire</a:t>
            </a:r>
          </a:p>
        </p:txBody>
      </p:sp>
      <p:sp>
        <p:nvSpPr>
          <p:cNvPr id="19" name="Arrow: Pentagon 18">
            <a:extLst>
              <a:ext uri="{FF2B5EF4-FFF2-40B4-BE49-F238E27FC236}">
                <a16:creationId xmlns:a16="http://schemas.microsoft.com/office/drawing/2014/main" id="{A19D44B6-3F5C-419F-94AE-9D59463CD837}"/>
              </a:ext>
            </a:extLst>
          </p:cNvPr>
          <p:cNvSpPr/>
          <p:nvPr/>
        </p:nvSpPr>
        <p:spPr>
          <a:xfrm>
            <a:off x="334674" y="2446005"/>
            <a:ext cx="164592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Reconnaissance d’antigène</a:t>
            </a:r>
          </a:p>
        </p:txBody>
      </p:sp>
      <p:sp>
        <p:nvSpPr>
          <p:cNvPr id="20" name="Arrow: Pentagon 19">
            <a:extLst>
              <a:ext uri="{FF2B5EF4-FFF2-40B4-BE49-F238E27FC236}">
                <a16:creationId xmlns:a16="http://schemas.microsoft.com/office/drawing/2014/main" id="{4D904415-92A0-4757-BD23-9D36F1F3BCBF}"/>
              </a:ext>
            </a:extLst>
          </p:cNvPr>
          <p:cNvSpPr/>
          <p:nvPr/>
        </p:nvSpPr>
        <p:spPr>
          <a:xfrm>
            <a:off x="1980593" y="2446005"/>
            <a:ext cx="128651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a:solidFill>
                  <a:schemeClr val="tx1"/>
                </a:solidFill>
              </a:rPr>
              <a:t>Activation</a:t>
            </a:r>
          </a:p>
        </p:txBody>
      </p:sp>
      <p:sp>
        <p:nvSpPr>
          <p:cNvPr id="21" name="Arrow: Pentagon 20">
            <a:extLst>
              <a:ext uri="{FF2B5EF4-FFF2-40B4-BE49-F238E27FC236}">
                <a16:creationId xmlns:a16="http://schemas.microsoft.com/office/drawing/2014/main" id="{1438695A-419D-46AE-8FC0-DA066BD9CEC8}"/>
              </a:ext>
            </a:extLst>
          </p:cNvPr>
          <p:cNvSpPr/>
          <p:nvPr/>
        </p:nvSpPr>
        <p:spPr>
          <a:xfrm>
            <a:off x="3267110" y="2446005"/>
            <a:ext cx="2180791"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Expansion clonale</a:t>
            </a:r>
          </a:p>
        </p:txBody>
      </p:sp>
      <p:sp>
        <p:nvSpPr>
          <p:cNvPr id="22" name="Arrow: Pentagon 21">
            <a:extLst>
              <a:ext uri="{FF2B5EF4-FFF2-40B4-BE49-F238E27FC236}">
                <a16:creationId xmlns:a16="http://schemas.microsoft.com/office/drawing/2014/main" id="{4FBD7330-FF3F-458D-A4A1-31DC2D748ECD}"/>
              </a:ext>
            </a:extLst>
          </p:cNvPr>
          <p:cNvSpPr/>
          <p:nvPr/>
        </p:nvSpPr>
        <p:spPr>
          <a:xfrm>
            <a:off x="5447902" y="2446005"/>
            <a:ext cx="180633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Différenciation</a:t>
            </a:r>
          </a:p>
        </p:txBody>
      </p:sp>
    </p:spTree>
    <p:extLst>
      <p:ext uri="{BB962C8B-B14F-4D97-AF65-F5344CB8AC3E}">
        <p14:creationId xmlns:p14="http://schemas.microsoft.com/office/powerpoint/2010/main" val="1090190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E7BA7-96F6-474E-83DF-98AA6058B39E}"/>
              </a:ext>
            </a:extLst>
          </p:cNvPr>
          <p:cNvSpPr>
            <a:spLocks noGrp="1"/>
          </p:cNvSpPr>
          <p:nvPr>
            <p:ph type="title"/>
          </p:nvPr>
        </p:nvSpPr>
        <p:spPr/>
        <p:txBody>
          <a:bodyPr/>
          <a:lstStyle/>
          <a:p>
            <a:r>
              <a:rPr lang="fr-CH"/>
              <a:t>Phase d’activation: 2 signaux</a:t>
            </a:r>
          </a:p>
        </p:txBody>
      </p:sp>
      <p:sp>
        <p:nvSpPr>
          <p:cNvPr id="3" name="Content Placeholder 2">
            <a:extLst>
              <a:ext uri="{FF2B5EF4-FFF2-40B4-BE49-F238E27FC236}">
                <a16:creationId xmlns:a16="http://schemas.microsoft.com/office/drawing/2014/main" id="{78268D16-4EE0-4AAA-A591-6E0229260248}"/>
              </a:ext>
            </a:extLst>
          </p:cNvPr>
          <p:cNvSpPr>
            <a:spLocks noGrp="1"/>
          </p:cNvSpPr>
          <p:nvPr>
            <p:ph idx="1"/>
          </p:nvPr>
        </p:nvSpPr>
        <p:spPr>
          <a:xfrm>
            <a:off x="99517" y="903910"/>
            <a:ext cx="9044483" cy="5365216"/>
          </a:xfrm>
        </p:spPr>
        <p:txBody>
          <a:bodyPr>
            <a:normAutofit/>
          </a:bodyPr>
          <a:lstStyle/>
          <a:p>
            <a:pPr marL="0" indent="0">
              <a:buNone/>
            </a:pPr>
            <a:r>
              <a:rPr lang="fr-CH" sz="1800" dirty="0"/>
              <a:t>L’activation des cellules B nécessite </a:t>
            </a:r>
            <a:r>
              <a:rPr lang="fr-CH" sz="1800" b="1" dirty="0"/>
              <a:t>deux signaux:</a:t>
            </a:r>
          </a:p>
          <a:p>
            <a:pPr marL="457200" indent="-457200">
              <a:buFont typeface="+mj-lt"/>
              <a:buAutoNum type="arabicPeriod"/>
            </a:pPr>
            <a:r>
              <a:rPr lang="fr-CH" sz="1800" dirty="0"/>
              <a:t>Une cascade de transduction du signal intracellulaire déclenchée par le </a:t>
            </a:r>
            <a:r>
              <a:rPr lang="fr-CH" sz="1800" b="1" dirty="0"/>
              <a:t>complexe du récepteur des cellules B (BCR) </a:t>
            </a:r>
            <a:r>
              <a:rPr lang="fr-CH" sz="1800" dirty="0"/>
              <a:t>[SIGNAL 1]</a:t>
            </a:r>
          </a:p>
          <a:p>
            <a:pPr marL="457200" indent="-457200">
              <a:buFont typeface="+mj-lt"/>
              <a:buAutoNum type="arabicPeriod"/>
            </a:pPr>
            <a:r>
              <a:rPr lang="fr-CH" sz="1800" dirty="0"/>
              <a:t>Un </a:t>
            </a:r>
            <a:r>
              <a:rPr lang="fr-CH" sz="1800" b="1" dirty="0"/>
              <a:t>signal</a:t>
            </a:r>
            <a:r>
              <a:rPr lang="fr-CH" sz="1800" dirty="0"/>
              <a:t> </a:t>
            </a:r>
            <a:r>
              <a:rPr lang="fr-CH" sz="1800" b="1" dirty="0" err="1"/>
              <a:t>co</a:t>
            </a:r>
            <a:r>
              <a:rPr lang="fr-CH" sz="1800" b="1" dirty="0"/>
              <a:t>-stimulateur</a:t>
            </a:r>
            <a:r>
              <a:rPr lang="fr-CH" sz="1800" dirty="0"/>
              <a:t>[SIGNAL 2] délivré aux cellules B:</a:t>
            </a:r>
          </a:p>
          <a:p>
            <a:pPr lvl="1"/>
            <a:r>
              <a:rPr lang="fr-CH" dirty="0"/>
              <a:t>par l’antigène lui-même (activation T-indépendante)</a:t>
            </a:r>
          </a:p>
          <a:p>
            <a:pPr lvl="1"/>
            <a:r>
              <a:rPr lang="fr-CH" dirty="0"/>
              <a:t>par interaction avec des cellules T helper activées </a:t>
            </a:r>
            <a:r>
              <a:rPr lang="fr-CH" dirty="0" err="1"/>
              <a:t>co-spécifiques</a:t>
            </a:r>
            <a:endParaRPr lang="fr-CH" dirty="0"/>
          </a:p>
          <a:p>
            <a:endParaRPr lang="fr-CH" sz="1800" dirty="0"/>
          </a:p>
        </p:txBody>
      </p:sp>
      <p:pic>
        <p:nvPicPr>
          <p:cNvPr id="6" name="Picture 5">
            <a:extLst>
              <a:ext uri="{FF2B5EF4-FFF2-40B4-BE49-F238E27FC236}">
                <a16:creationId xmlns:a16="http://schemas.microsoft.com/office/drawing/2014/main" id="{5E884C0F-1D5D-4A6F-8B29-B6DCEB7A6411}"/>
              </a:ext>
            </a:extLst>
          </p:cNvPr>
          <p:cNvPicPr>
            <a:picLocks noChangeAspect="1"/>
          </p:cNvPicPr>
          <p:nvPr/>
        </p:nvPicPr>
        <p:blipFill>
          <a:blip r:embed="rId2"/>
          <a:stretch>
            <a:fillRect/>
          </a:stretch>
        </p:blipFill>
        <p:spPr>
          <a:xfrm>
            <a:off x="1868048" y="4587229"/>
            <a:ext cx="1201016" cy="1286367"/>
          </a:xfrm>
          <a:prstGeom prst="rect">
            <a:avLst/>
          </a:prstGeom>
        </p:spPr>
      </p:pic>
      <p:sp>
        <p:nvSpPr>
          <p:cNvPr id="8" name="Text Box 54">
            <a:extLst>
              <a:ext uri="{FF2B5EF4-FFF2-40B4-BE49-F238E27FC236}">
                <a16:creationId xmlns:a16="http://schemas.microsoft.com/office/drawing/2014/main" id="{EA3894AD-0081-416E-AC95-98D287791CB4}"/>
              </a:ext>
            </a:extLst>
          </p:cNvPr>
          <p:cNvSpPr txBox="1">
            <a:spLocks noChangeArrowheads="1"/>
          </p:cNvSpPr>
          <p:nvPr/>
        </p:nvSpPr>
        <p:spPr bwMode="auto">
          <a:xfrm>
            <a:off x="4740060" y="3197289"/>
            <a:ext cx="3719208" cy="1200329"/>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r>
              <a:rPr lang="fr-CH" sz="1800" dirty="0">
                <a:latin typeface="+mj-lt"/>
              </a:rPr>
              <a:t>Antigènes à valence faible </a:t>
            </a:r>
          </a:p>
          <a:p>
            <a:pPr eaLnBrk="1" hangingPunct="1"/>
            <a:r>
              <a:rPr lang="fr-CH" sz="1800" b="0" dirty="0">
                <a:latin typeface="+mj-lt"/>
              </a:rPr>
              <a:t>Protéines</a:t>
            </a:r>
          </a:p>
          <a:p>
            <a:pPr eaLnBrk="1" hangingPunct="1"/>
            <a:endParaRPr lang="fr-CH" sz="1800" b="0" dirty="0">
              <a:latin typeface="+mj-lt"/>
            </a:endParaRPr>
          </a:p>
          <a:p>
            <a:pPr eaLnBrk="1" hangingPunct="1"/>
            <a:r>
              <a:rPr lang="fr-CH" sz="1800" b="0" dirty="0">
                <a:latin typeface="+mj-lt"/>
                <a:sym typeface="Wingdings" panose="05000000000000000000" pitchFamily="2" charset="2"/>
              </a:rPr>
              <a:t> signal 1 faible</a:t>
            </a:r>
            <a:endParaRPr lang="fr-CH" sz="1800" b="0" dirty="0">
              <a:latin typeface="+mj-lt"/>
            </a:endParaRPr>
          </a:p>
        </p:txBody>
      </p:sp>
      <p:sp>
        <p:nvSpPr>
          <p:cNvPr id="9" name="Text Box 55">
            <a:extLst>
              <a:ext uri="{FF2B5EF4-FFF2-40B4-BE49-F238E27FC236}">
                <a16:creationId xmlns:a16="http://schemas.microsoft.com/office/drawing/2014/main" id="{2D13EBC3-E123-430E-BA0D-15CC8A0707C3}"/>
              </a:ext>
            </a:extLst>
          </p:cNvPr>
          <p:cNvSpPr txBox="1">
            <a:spLocks noChangeArrowheads="1"/>
          </p:cNvSpPr>
          <p:nvPr/>
        </p:nvSpPr>
        <p:spPr bwMode="auto">
          <a:xfrm>
            <a:off x="560185" y="3197289"/>
            <a:ext cx="3719207" cy="1200329"/>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r>
              <a:rPr lang="fr-CH" sz="1800" dirty="0">
                <a:latin typeface="+mj-lt"/>
              </a:rPr>
              <a:t>Antigènes à valence élevée</a:t>
            </a:r>
          </a:p>
          <a:p>
            <a:r>
              <a:rPr lang="fr-CH" sz="1800" b="0" dirty="0">
                <a:latin typeface="+mj-lt"/>
              </a:rPr>
              <a:t>Polysaccharides, lipopolysaccharides, </a:t>
            </a:r>
          </a:p>
          <a:p>
            <a:r>
              <a:rPr lang="fr-CH" sz="1800" b="0" dirty="0">
                <a:latin typeface="+mj-lt"/>
              </a:rPr>
              <a:t>capsides…</a:t>
            </a:r>
          </a:p>
          <a:p>
            <a:r>
              <a:rPr lang="fr-CH" sz="1800" b="0" dirty="0">
                <a:latin typeface="+mj-lt"/>
                <a:sym typeface="Wingdings" panose="05000000000000000000" pitchFamily="2" charset="2"/>
              </a:rPr>
              <a:t> signal 1 fort</a:t>
            </a:r>
            <a:endParaRPr lang="fr-CH" sz="1800" b="0" dirty="0">
              <a:latin typeface="+mj-lt"/>
            </a:endParaRPr>
          </a:p>
        </p:txBody>
      </p:sp>
      <p:pic>
        <p:nvPicPr>
          <p:cNvPr id="12" name="Picture 11">
            <a:extLst>
              <a:ext uri="{FF2B5EF4-FFF2-40B4-BE49-F238E27FC236}">
                <a16:creationId xmlns:a16="http://schemas.microsoft.com/office/drawing/2014/main" id="{470FADA3-6628-403F-8F48-52B32C3A7088}"/>
              </a:ext>
            </a:extLst>
          </p:cNvPr>
          <p:cNvPicPr>
            <a:picLocks noChangeAspect="1"/>
          </p:cNvPicPr>
          <p:nvPr/>
        </p:nvPicPr>
        <p:blipFill>
          <a:blip r:embed="rId3"/>
          <a:stretch>
            <a:fillRect/>
          </a:stretch>
        </p:blipFill>
        <p:spPr>
          <a:xfrm>
            <a:off x="5409889" y="4587229"/>
            <a:ext cx="2261812" cy="1481456"/>
          </a:xfrm>
          <a:prstGeom prst="rect">
            <a:avLst/>
          </a:prstGeom>
        </p:spPr>
      </p:pic>
      <p:sp>
        <p:nvSpPr>
          <p:cNvPr id="13" name="Text Box 51">
            <a:extLst>
              <a:ext uri="{FF2B5EF4-FFF2-40B4-BE49-F238E27FC236}">
                <a16:creationId xmlns:a16="http://schemas.microsoft.com/office/drawing/2014/main" id="{1042D2AF-8661-43AC-A4E7-4E11B6711DDB}"/>
              </a:ext>
            </a:extLst>
          </p:cNvPr>
          <p:cNvSpPr txBox="1">
            <a:spLocks noChangeArrowheads="1"/>
          </p:cNvSpPr>
          <p:nvPr/>
        </p:nvSpPr>
        <p:spPr bwMode="auto">
          <a:xfrm>
            <a:off x="6397607" y="6066385"/>
            <a:ext cx="537327" cy="33855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help</a:t>
            </a:r>
          </a:p>
        </p:txBody>
      </p:sp>
    </p:spTree>
    <p:extLst>
      <p:ext uri="{BB962C8B-B14F-4D97-AF65-F5344CB8AC3E}">
        <p14:creationId xmlns:p14="http://schemas.microsoft.com/office/powerpoint/2010/main" val="20986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39544-FFAB-44C4-AFD4-F06E51D44A5B}"/>
              </a:ext>
            </a:extLst>
          </p:cNvPr>
          <p:cNvSpPr>
            <a:spLocks noGrp="1"/>
          </p:cNvSpPr>
          <p:nvPr>
            <p:ph type="title"/>
          </p:nvPr>
        </p:nvSpPr>
        <p:spPr/>
        <p:txBody>
          <a:bodyPr>
            <a:normAutofit/>
          </a:bodyPr>
          <a:lstStyle/>
          <a:p>
            <a:r>
              <a:rPr lang="fr-CH" sz="4000" dirty="0"/>
              <a:t>7.1	 Réponse d’anticorps aux antigènes T-indépendants</a:t>
            </a:r>
            <a:br>
              <a:rPr lang="fr-CH" sz="4000" dirty="0"/>
            </a:br>
            <a:endParaRPr lang="fr-CH" sz="4000" dirty="0"/>
          </a:p>
        </p:txBody>
      </p:sp>
      <p:sp>
        <p:nvSpPr>
          <p:cNvPr id="3" name="Text Placeholder 2">
            <a:extLst>
              <a:ext uri="{FF2B5EF4-FFF2-40B4-BE49-F238E27FC236}">
                <a16:creationId xmlns:a16="http://schemas.microsoft.com/office/drawing/2014/main" id="{C1D4434A-0AA6-472D-9665-E5FFA72115F0}"/>
              </a:ext>
            </a:extLst>
          </p:cNvPr>
          <p:cNvSpPr>
            <a:spLocks noGrp="1"/>
          </p:cNvSpPr>
          <p:nvPr>
            <p:ph type="body" idx="1"/>
          </p:nvPr>
        </p:nvSpPr>
        <p:spPr/>
        <p:txBody>
          <a:bodyPr/>
          <a:lstStyle/>
          <a:p>
            <a:r>
              <a:rPr lang="fr-CH" dirty="0"/>
              <a:t> </a:t>
            </a:r>
          </a:p>
        </p:txBody>
      </p:sp>
    </p:spTree>
    <p:extLst>
      <p:ext uri="{BB962C8B-B14F-4D97-AF65-F5344CB8AC3E}">
        <p14:creationId xmlns:p14="http://schemas.microsoft.com/office/powerpoint/2010/main" val="2674876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a:t>Reconnaissance d’antigène par les lymphocytes B: Tl-1</a:t>
            </a:r>
          </a:p>
        </p:txBody>
      </p:sp>
      <p:sp>
        <p:nvSpPr>
          <p:cNvPr id="3" name="Espace réservé du contenu 2"/>
          <p:cNvSpPr>
            <a:spLocks noGrp="1"/>
          </p:cNvSpPr>
          <p:nvPr>
            <p:ph sz="half" idx="1"/>
          </p:nvPr>
        </p:nvSpPr>
        <p:spPr>
          <a:xfrm>
            <a:off x="323528" y="1052736"/>
            <a:ext cx="4464496" cy="4351338"/>
          </a:xfrm>
        </p:spPr>
        <p:txBody>
          <a:bodyPr>
            <a:noAutofit/>
          </a:bodyPr>
          <a:lstStyle/>
          <a:p>
            <a:pPr marL="0" indent="0">
              <a:buNone/>
            </a:pPr>
            <a:r>
              <a:rPr lang="fr-CH" sz="2000" b="1" dirty="0"/>
              <a:t>Thymus-indépendant de type 1 (TI-1) (Non-spécifique)</a:t>
            </a:r>
          </a:p>
          <a:p>
            <a:pPr lvl="1"/>
            <a:r>
              <a:rPr lang="fr-CH" dirty="0"/>
              <a:t>Les antigènes TI-1 sont des activateurs des cellules B polyclonaux et non-spécifiques de l’antigène qui engagent des récepteurs </a:t>
            </a:r>
            <a:r>
              <a:rPr lang="fr-CH" dirty="0" err="1"/>
              <a:t>co</a:t>
            </a:r>
            <a:r>
              <a:rPr lang="fr-CH" dirty="0"/>
              <a:t>-stimulateurs sur les cellules B sans engager les </a:t>
            </a:r>
            <a:r>
              <a:rPr lang="fr-CH" dirty="0" err="1"/>
              <a:t>BCRs</a:t>
            </a:r>
            <a:endParaRPr lang="fr-CH" dirty="0"/>
          </a:p>
          <a:p>
            <a:pPr lvl="1"/>
            <a:r>
              <a:rPr lang="fr-CH" dirty="0"/>
              <a:t>Exemple: le </a:t>
            </a:r>
            <a:r>
              <a:rPr lang="fr-CH" b="1" dirty="0"/>
              <a:t>lipopolysaccharide (LPS) </a:t>
            </a:r>
            <a:r>
              <a:rPr lang="fr-CH" dirty="0"/>
              <a:t>de la paroi cellulaire des bactéries Gram-négatives qui lie le TLR4.</a:t>
            </a:r>
          </a:p>
          <a:p>
            <a:pPr lvl="1"/>
            <a:r>
              <a:rPr lang="fr-CH" dirty="0"/>
              <a:t>À </a:t>
            </a:r>
            <a:r>
              <a:rPr lang="fr-CH" b="1" dirty="0"/>
              <a:t>concentration élevée, le LPS </a:t>
            </a:r>
            <a:r>
              <a:rPr lang="fr-CH" dirty="0"/>
              <a:t>peut engager toutes les cellules B exprimant TLR4, indépendamment de la spécificité de leur BCR (</a:t>
            </a:r>
            <a:r>
              <a:rPr lang="fr-CH" dirty="0">
                <a:sym typeface="Wingdings" panose="05000000000000000000" pitchFamily="2" charset="2"/>
              </a:rPr>
              <a:t> </a:t>
            </a:r>
            <a:r>
              <a:rPr lang="fr-CH" dirty="0"/>
              <a:t>réponse polyclonale)</a:t>
            </a:r>
          </a:p>
          <a:p>
            <a:pPr lvl="1"/>
            <a:r>
              <a:rPr lang="fr-CH" dirty="0"/>
              <a:t>À </a:t>
            </a:r>
            <a:r>
              <a:rPr lang="fr-CH" b="1" dirty="0"/>
              <a:t>concentration de LPS faible</a:t>
            </a:r>
            <a:r>
              <a:rPr lang="fr-CH" dirty="0"/>
              <a:t>, seules les cellules B exprimant TLR4 et un BCR anti-LPS seront activées.</a:t>
            </a:r>
          </a:p>
          <a:p>
            <a:pPr lvl="1"/>
            <a:r>
              <a:rPr lang="fr-CH" dirty="0"/>
              <a:t>les cellules B fonctionnent d’une certains façon comme des cellules de l’immunité innée</a:t>
            </a:r>
          </a:p>
          <a:p>
            <a:pPr lvl="1"/>
            <a:endParaRPr lang="fr-CH" dirty="0"/>
          </a:p>
          <a:p>
            <a:pPr lvl="1"/>
            <a:endParaRPr lang="fr-CH" dirty="0"/>
          </a:p>
        </p:txBody>
      </p:sp>
      <p:pic>
        <p:nvPicPr>
          <p:cNvPr id="6" name="Picture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278" t="1840" r="4177" b="43769"/>
          <a:stretch/>
        </p:blipFill>
        <p:spPr>
          <a:xfrm>
            <a:off x="5071120" y="1071811"/>
            <a:ext cx="3597002" cy="3240360"/>
          </a:xfrm>
        </p:spPr>
      </p:pic>
    </p:spTree>
    <p:extLst>
      <p:ext uri="{BB962C8B-B14F-4D97-AF65-F5344CB8AC3E}">
        <p14:creationId xmlns:p14="http://schemas.microsoft.com/office/powerpoint/2010/main" val="4251298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H"/>
              <a:t>Reconnaissance d’antigène par les lymphocytes B: Tl-2</a:t>
            </a:r>
          </a:p>
        </p:txBody>
      </p:sp>
      <p:sp>
        <p:nvSpPr>
          <p:cNvPr id="3" name="Espace réservé du contenu 2"/>
          <p:cNvSpPr>
            <a:spLocks noGrp="1"/>
          </p:cNvSpPr>
          <p:nvPr>
            <p:ph sz="half" idx="1"/>
          </p:nvPr>
        </p:nvSpPr>
        <p:spPr>
          <a:xfrm>
            <a:off x="395536" y="1124744"/>
            <a:ext cx="4536504" cy="4351338"/>
          </a:xfrm>
        </p:spPr>
        <p:txBody>
          <a:bodyPr>
            <a:noAutofit/>
          </a:bodyPr>
          <a:lstStyle/>
          <a:p>
            <a:pPr marL="0" indent="0">
              <a:buNone/>
            </a:pPr>
            <a:r>
              <a:rPr lang="fr-CH" sz="2000" b="1" dirty="0"/>
              <a:t>Thymus-indépendant de type 2 (TI-2) (Non-spécifique) </a:t>
            </a:r>
          </a:p>
          <a:p>
            <a:pPr lvl="1"/>
            <a:r>
              <a:rPr lang="fr-CH" dirty="0"/>
              <a:t>Les antigènes TI-2 sont des molécules de masse moléculaire élevée aux épitopes répétitifs qui peuvent coupler (‘cross-</a:t>
            </a:r>
            <a:r>
              <a:rPr lang="fr-CH" dirty="0" err="1"/>
              <a:t>link</a:t>
            </a:r>
            <a:r>
              <a:rPr lang="fr-CH" dirty="0"/>
              <a:t>’) plusieurs </a:t>
            </a:r>
            <a:r>
              <a:rPr lang="fr-CH" dirty="0" err="1"/>
              <a:t>BCRs</a:t>
            </a:r>
            <a:r>
              <a:rPr lang="fr-CH" dirty="0"/>
              <a:t> et stimuler la prolifération et la différenciation des cellules B sans l’aide de lymphocytes T </a:t>
            </a:r>
            <a:r>
              <a:rPr lang="fr-CH" dirty="0" err="1"/>
              <a:t>co</a:t>
            </a:r>
            <a:r>
              <a:rPr lang="fr-CH" dirty="0"/>
              <a:t>-spécifiques.</a:t>
            </a:r>
          </a:p>
          <a:p>
            <a:pPr lvl="1"/>
            <a:r>
              <a:rPr lang="fr-CH" dirty="0"/>
              <a:t>Prototype: polysaccharides de masse moléculaire élevée comme le </a:t>
            </a:r>
            <a:r>
              <a:rPr lang="fr-CH" dirty="0" err="1"/>
              <a:t>dextran</a:t>
            </a:r>
            <a:r>
              <a:rPr lang="fr-CH" dirty="0"/>
              <a:t> B512.</a:t>
            </a:r>
          </a:p>
          <a:p>
            <a:pPr lvl="1"/>
            <a:r>
              <a:rPr lang="fr-CH" dirty="0"/>
              <a:t>Ne génèrent que des réponses IgM de courte durée sans mémoire</a:t>
            </a:r>
          </a:p>
          <a:p>
            <a:pPr lvl="1"/>
            <a:r>
              <a:rPr lang="fr-CH" dirty="0"/>
              <a:t>Source d’</a:t>
            </a:r>
            <a:r>
              <a:rPr lang="fr-CH" b="1" dirty="0"/>
              <a:t>anticorps naturels </a:t>
            </a:r>
            <a:r>
              <a:rPr lang="fr-CH" dirty="0"/>
              <a:t>(produits en permanence, probablement dû aux antigènes de la flore)</a:t>
            </a:r>
          </a:p>
          <a:p>
            <a:pPr lvl="1"/>
            <a:endParaRPr lang="fr-CH" dirty="0"/>
          </a:p>
          <a:p>
            <a:endParaRPr lang="fr-CH" sz="2000" dirty="0"/>
          </a:p>
        </p:txBody>
      </p:sp>
      <p:pic>
        <p:nvPicPr>
          <p:cNvPr id="6" name="Picture 1"/>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44" t="2223" r="4596" b="19818"/>
          <a:stretch/>
        </p:blipFill>
        <p:spPr>
          <a:xfrm>
            <a:off x="4932040" y="1124744"/>
            <a:ext cx="3886200" cy="3340753"/>
          </a:xfrm>
        </p:spPr>
      </p:pic>
    </p:spTree>
    <p:extLst>
      <p:ext uri="{BB962C8B-B14F-4D97-AF65-F5344CB8AC3E}">
        <p14:creationId xmlns:p14="http://schemas.microsoft.com/office/powerpoint/2010/main" val="4079529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0FBCA-F591-4724-80F4-661B676069BD}"/>
              </a:ext>
            </a:extLst>
          </p:cNvPr>
          <p:cNvSpPr>
            <a:spLocks noGrp="1"/>
          </p:cNvSpPr>
          <p:nvPr>
            <p:ph type="title"/>
          </p:nvPr>
        </p:nvSpPr>
        <p:spPr>
          <a:solidFill>
            <a:srgbClr val="0070C0"/>
          </a:solidFill>
        </p:spPr>
        <p:txBody>
          <a:bodyPr>
            <a:normAutofit fontScale="90000"/>
          </a:bodyPr>
          <a:lstStyle/>
          <a:p>
            <a:r>
              <a:rPr lang="fr-CH">
                <a:solidFill>
                  <a:schemeClr val="bg1"/>
                </a:solidFill>
              </a:rPr>
              <a:t>Conclusions | Réponse d’anticorps TI (thymus-indépendante) </a:t>
            </a:r>
          </a:p>
        </p:txBody>
      </p:sp>
      <p:sp>
        <p:nvSpPr>
          <p:cNvPr id="3" name="Content Placeholder 2">
            <a:extLst>
              <a:ext uri="{FF2B5EF4-FFF2-40B4-BE49-F238E27FC236}">
                <a16:creationId xmlns:a16="http://schemas.microsoft.com/office/drawing/2014/main" id="{F4D1598D-10AF-4700-99F0-282623F44B86}"/>
              </a:ext>
            </a:extLst>
          </p:cNvPr>
          <p:cNvSpPr>
            <a:spLocks noGrp="1"/>
          </p:cNvSpPr>
          <p:nvPr>
            <p:ph idx="1"/>
          </p:nvPr>
        </p:nvSpPr>
        <p:spPr/>
        <p:txBody>
          <a:bodyPr>
            <a:normAutofit/>
          </a:bodyPr>
          <a:lstStyle/>
          <a:p>
            <a:r>
              <a:rPr lang="fr-CH" dirty="0"/>
              <a:t>De nombreux virus et bactéries contiennent des antigènes polysaccharidiques et lipidiques aux agencements multivalents d’un même épitope.</a:t>
            </a:r>
          </a:p>
          <a:p>
            <a:r>
              <a:rPr lang="fr-CH" dirty="0"/>
              <a:t>Ces antigènes sont capables de connecter plusieurs récepteurs d’antigène sur une cellules B spécifique ou d’engager simultanément un récepteur </a:t>
            </a:r>
            <a:r>
              <a:rPr lang="fr-CH" i="1" dirty="0"/>
              <a:t>Pattern recognition </a:t>
            </a:r>
            <a:r>
              <a:rPr lang="fr-CH" dirty="0"/>
              <a:t>afin de stimuler une réponse d’anticorps sans la participation des cellules T helper.</a:t>
            </a:r>
          </a:p>
          <a:p>
            <a:r>
              <a:rPr lang="fr-CH" dirty="0"/>
              <a:t>Les réponses d’anticorps aux antigènes T-indépendants génèrent des plasmocytes de courte durée de vie qui relarguent des </a:t>
            </a:r>
            <a:r>
              <a:rPr lang="fr-CH" dirty="0" err="1"/>
              <a:t>IgMs</a:t>
            </a:r>
            <a:r>
              <a:rPr lang="fr-CH" dirty="0"/>
              <a:t> de faible affinité. Elles ne donnent pas lieu à des cellules B à mémoire.</a:t>
            </a:r>
          </a:p>
          <a:p>
            <a:r>
              <a:rPr lang="fr-CH" dirty="0"/>
              <a:t>Les plasmocytes T-indépendants assurent une réponse effectrice rapide à des antigènes spécifiques, associés à l’infection. </a:t>
            </a:r>
          </a:p>
          <a:p>
            <a:r>
              <a:rPr lang="fr-CH" dirty="0"/>
              <a:t>Les cellules B de la zone marginale de la rate sont les contributeurs principaux des réponses d’anticorps T-indépendantes aux antigènes du sang.</a:t>
            </a:r>
          </a:p>
          <a:p>
            <a:r>
              <a:rPr lang="fr-CH" dirty="0"/>
              <a:t>Les cellules B-1 montent des réponses T-indépendantes aux antigènes des microbes des muqueuses et du péritoine.</a:t>
            </a:r>
          </a:p>
          <a:p>
            <a:endParaRPr lang="fr-CH" dirty="0"/>
          </a:p>
        </p:txBody>
      </p:sp>
    </p:spTree>
    <p:extLst>
      <p:ext uri="{BB962C8B-B14F-4D97-AF65-F5344CB8AC3E}">
        <p14:creationId xmlns:p14="http://schemas.microsoft.com/office/powerpoint/2010/main" val="698836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002603"/>
            <a:ext cx="7886700" cy="1746261"/>
          </a:xfrm>
        </p:spPr>
        <p:txBody>
          <a:bodyPr>
            <a:noAutofit/>
          </a:bodyPr>
          <a:lstStyle/>
          <a:p>
            <a:br>
              <a:rPr lang="fr-CH" sz="4000"/>
            </a:br>
            <a:r>
              <a:rPr lang="fr-CH" sz="4000"/>
              <a:t>7.2 Réponse d’anticorps aux antigènes T-dépendants</a:t>
            </a:r>
          </a:p>
        </p:txBody>
      </p:sp>
      <p:sp>
        <p:nvSpPr>
          <p:cNvPr id="3" name="Text Placeholder 2"/>
          <p:cNvSpPr>
            <a:spLocks noGrp="1"/>
          </p:cNvSpPr>
          <p:nvPr>
            <p:ph type="body" idx="1"/>
          </p:nvPr>
        </p:nvSpPr>
        <p:spPr>
          <a:xfrm>
            <a:off x="623888" y="2820864"/>
            <a:ext cx="7886700" cy="3006912"/>
          </a:xfrm>
        </p:spPr>
        <p:txBody>
          <a:bodyPr>
            <a:noAutofit/>
          </a:bodyPr>
          <a:lstStyle/>
          <a:p>
            <a:pPr>
              <a:lnSpc>
                <a:spcPct val="120000"/>
              </a:lnSpc>
              <a:spcBef>
                <a:spcPts val="0"/>
              </a:spcBef>
            </a:pPr>
            <a:r>
              <a:rPr lang="fr-CH" sz="1800" b="1" dirty="0"/>
              <a:t>7.2.1	Reconnaissance d’antigène </a:t>
            </a:r>
          </a:p>
          <a:p>
            <a:pPr>
              <a:lnSpc>
                <a:spcPct val="120000"/>
              </a:lnSpc>
              <a:spcBef>
                <a:spcPts val="0"/>
              </a:spcBef>
            </a:pPr>
            <a:r>
              <a:rPr lang="fr-CH" sz="1800" b="1" dirty="0"/>
              <a:t>7.2.2	Activation des cellules B</a:t>
            </a:r>
          </a:p>
          <a:p>
            <a:pPr marL="1657350" lvl="3" indent="-285750">
              <a:lnSpc>
                <a:spcPct val="120000"/>
              </a:lnSpc>
              <a:spcBef>
                <a:spcPts val="0"/>
              </a:spcBef>
              <a:buFont typeface="Arial" panose="020B0604020202020204" pitchFamily="34" charset="0"/>
              <a:buChar char="•"/>
            </a:pPr>
            <a:r>
              <a:rPr lang="fr-CH" sz="1800" dirty="0">
                <a:solidFill>
                  <a:schemeClr val="tx1"/>
                </a:solidFill>
              </a:rPr>
              <a:t>Récepteur des cellules B</a:t>
            </a:r>
          </a:p>
          <a:p>
            <a:pPr marL="1657350" lvl="3" indent="-285750">
              <a:lnSpc>
                <a:spcPct val="120000"/>
              </a:lnSpc>
              <a:spcBef>
                <a:spcPts val="0"/>
              </a:spcBef>
              <a:buFont typeface="Arial" panose="020B0604020202020204" pitchFamily="34" charset="0"/>
              <a:buChar char="•"/>
            </a:pPr>
            <a:r>
              <a:rPr lang="fr-CH" sz="1800" dirty="0">
                <a:solidFill>
                  <a:schemeClr val="tx1"/>
                </a:solidFill>
              </a:rPr>
              <a:t>Transduction du signal en aval des </a:t>
            </a:r>
            <a:r>
              <a:rPr lang="fr-CH" sz="1800" dirty="0" err="1">
                <a:solidFill>
                  <a:schemeClr val="tx1"/>
                </a:solidFill>
              </a:rPr>
              <a:t>co-récepteurs</a:t>
            </a:r>
            <a:r>
              <a:rPr lang="fr-CH" sz="1800" dirty="0">
                <a:solidFill>
                  <a:schemeClr val="tx1"/>
                </a:solidFill>
              </a:rPr>
              <a:t> des cellules B</a:t>
            </a:r>
          </a:p>
          <a:p>
            <a:pPr marL="1657350" lvl="3" indent="-285750">
              <a:lnSpc>
                <a:spcPct val="120000"/>
              </a:lnSpc>
              <a:spcBef>
                <a:spcPts val="0"/>
              </a:spcBef>
              <a:buFont typeface="Arial" panose="020B0604020202020204" pitchFamily="34" charset="0"/>
              <a:buChar char="•"/>
            </a:pPr>
            <a:r>
              <a:rPr lang="fr-CH" sz="1800" dirty="0">
                <a:solidFill>
                  <a:schemeClr val="tx1"/>
                </a:solidFill>
              </a:rPr>
              <a:t>Interaction entre cellules B / T </a:t>
            </a:r>
          </a:p>
          <a:p>
            <a:pPr>
              <a:lnSpc>
                <a:spcPct val="120000"/>
              </a:lnSpc>
              <a:spcBef>
                <a:spcPts val="0"/>
              </a:spcBef>
            </a:pPr>
            <a:r>
              <a:rPr lang="fr-CH" sz="1800" b="1" dirty="0"/>
              <a:t>7.2.3.	Différenciation des cellules B</a:t>
            </a:r>
          </a:p>
          <a:p>
            <a:pPr marL="1657350" lvl="3" indent="-285750">
              <a:lnSpc>
                <a:spcPct val="120000"/>
              </a:lnSpc>
              <a:spcBef>
                <a:spcPts val="0"/>
              </a:spcBef>
              <a:buFont typeface="Arial" panose="020B0604020202020204" pitchFamily="34" charset="0"/>
              <a:buChar char="•"/>
            </a:pPr>
            <a:r>
              <a:rPr lang="fr-CH" sz="1800" dirty="0">
                <a:solidFill>
                  <a:schemeClr val="tx1"/>
                </a:solidFill>
              </a:rPr>
              <a:t>Réaction extra-folliculaire</a:t>
            </a:r>
          </a:p>
          <a:p>
            <a:pPr marL="1657350" lvl="3" indent="-285750">
              <a:lnSpc>
                <a:spcPct val="120000"/>
              </a:lnSpc>
              <a:spcBef>
                <a:spcPts val="0"/>
              </a:spcBef>
              <a:buFont typeface="Arial" panose="020B0604020202020204" pitchFamily="34" charset="0"/>
              <a:buChar char="•"/>
            </a:pPr>
            <a:r>
              <a:rPr lang="fr-CH" sz="1800" dirty="0">
                <a:solidFill>
                  <a:schemeClr val="tx1"/>
                </a:solidFill>
              </a:rPr>
              <a:t>Réaction du centre germinatif</a:t>
            </a:r>
          </a:p>
          <a:p>
            <a:pPr marL="2114550" lvl="4" indent="-285750">
              <a:lnSpc>
                <a:spcPct val="120000"/>
              </a:lnSpc>
              <a:spcBef>
                <a:spcPts val="0"/>
              </a:spcBef>
              <a:buFont typeface="Courier New" panose="02070309020205020404" pitchFamily="49" charset="0"/>
              <a:buChar char="o"/>
            </a:pPr>
            <a:r>
              <a:rPr lang="fr-CH" sz="1800" dirty="0">
                <a:solidFill>
                  <a:schemeClr val="tx1"/>
                </a:solidFill>
              </a:rPr>
              <a:t>Maturation d’affinité </a:t>
            </a:r>
          </a:p>
          <a:p>
            <a:pPr marL="2114550" lvl="4" indent="-285750">
              <a:lnSpc>
                <a:spcPct val="120000"/>
              </a:lnSpc>
              <a:spcBef>
                <a:spcPts val="0"/>
              </a:spcBef>
              <a:buFont typeface="Courier New" panose="02070309020205020404" pitchFamily="49" charset="0"/>
              <a:buChar char="o"/>
            </a:pPr>
            <a:r>
              <a:rPr lang="fr-CH" sz="1800" dirty="0">
                <a:solidFill>
                  <a:schemeClr val="tx1"/>
                </a:solidFill>
              </a:rPr>
              <a:t>Commutation de classe</a:t>
            </a:r>
          </a:p>
          <a:p>
            <a:pPr marL="1657350" lvl="3" indent="-285750">
              <a:lnSpc>
                <a:spcPct val="120000"/>
              </a:lnSpc>
              <a:spcBef>
                <a:spcPts val="0"/>
              </a:spcBef>
              <a:buFont typeface="Arial" panose="020B0604020202020204" pitchFamily="34" charset="0"/>
              <a:buChar char="•"/>
            </a:pPr>
            <a:r>
              <a:rPr lang="fr-CH" sz="1800" dirty="0">
                <a:solidFill>
                  <a:schemeClr val="tx1"/>
                </a:solidFill>
              </a:rPr>
              <a:t>Plasmocytes et cellules à mémoire</a:t>
            </a:r>
          </a:p>
        </p:txBody>
      </p:sp>
    </p:spTree>
    <p:extLst>
      <p:ext uri="{BB962C8B-B14F-4D97-AF65-F5344CB8AC3E}">
        <p14:creationId xmlns:p14="http://schemas.microsoft.com/office/powerpoint/2010/main" val="3947760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7A778-A944-4981-9972-AC2D0F359785}"/>
              </a:ext>
            </a:extLst>
          </p:cNvPr>
          <p:cNvSpPr>
            <a:spLocks noGrp="1"/>
          </p:cNvSpPr>
          <p:nvPr>
            <p:ph type="title"/>
          </p:nvPr>
        </p:nvSpPr>
        <p:spPr/>
        <p:txBody>
          <a:bodyPr>
            <a:normAutofit/>
          </a:bodyPr>
          <a:lstStyle/>
          <a:p>
            <a:r>
              <a:rPr lang="en-GB" dirty="0"/>
              <a:t>Cellules B: </a:t>
            </a:r>
            <a:r>
              <a:rPr lang="en-GB" dirty="0" err="1"/>
              <a:t>réponse</a:t>
            </a:r>
            <a:r>
              <a:rPr lang="en-GB" dirty="0"/>
              <a:t> </a:t>
            </a:r>
            <a:r>
              <a:rPr lang="en-GB" dirty="0" err="1"/>
              <a:t>primaire</a:t>
            </a:r>
            <a:r>
              <a:rPr lang="en-GB" dirty="0"/>
              <a:t> versus </a:t>
            </a:r>
            <a:r>
              <a:rPr lang="en-GB" dirty="0" err="1"/>
              <a:t>secondaire</a:t>
            </a:r>
            <a:endParaRPr lang="en-GB" dirty="0"/>
          </a:p>
        </p:txBody>
      </p:sp>
      <p:sp>
        <p:nvSpPr>
          <p:cNvPr id="4" name="Content Placeholder 3">
            <a:extLst>
              <a:ext uri="{FF2B5EF4-FFF2-40B4-BE49-F238E27FC236}">
                <a16:creationId xmlns:a16="http://schemas.microsoft.com/office/drawing/2014/main" id="{CE5CEC86-DAD5-4AAF-8A02-2CD5CE8766CD}"/>
              </a:ext>
            </a:extLst>
          </p:cNvPr>
          <p:cNvSpPr>
            <a:spLocks noGrp="1"/>
          </p:cNvSpPr>
          <p:nvPr>
            <p:ph sz="half" idx="1"/>
          </p:nvPr>
        </p:nvSpPr>
        <p:spPr>
          <a:xfrm>
            <a:off x="1368424" y="781536"/>
            <a:ext cx="6878366" cy="1061600"/>
          </a:xfrm>
          <a:solidFill>
            <a:schemeClr val="bg1">
              <a:lumMod val="95000"/>
            </a:schemeClr>
          </a:solidFill>
        </p:spPr>
        <p:txBody>
          <a:bodyPr>
            <a:normAutofit lnSpcReduction="10000"/>
          </a:bodyPr>
          <a:lstStyle/>
          <a:p>
            <a:pPr marL="0" indent="0">
              <a:lnSpc>
                <a:spcPct val="100000"/>
              </a:lnSpc>
              <a:spcBef>
                <a:spcPts val="0"/>
              </a:spcBef>
              <a:buNone/>
            </a:pPr>
            <a:r>
              <a:rPr lang="en-US" sz="1600" dirty="0"/>
              <a:t>Le premier contact avec un </a:t>
            </a:r>
            <a:r>
              <a:rPr lang="en-US" sz="1600" dirty="0" err="1"/>
              <a:t>antigène</a:t>
            </a:r>
            <a:r>
              <a:rPr lang="en-US" sz="1600" dirty="0"/>
              <a:t> active les cellules B </a:t>
            </a:r>
            <a:r>
              <a:rPr lang="en-US" sz="1600" dirty="0" err="1"/>
              <a:t>naïves</a:t>
            </a:r>
            <a:r>
              <a:rPr lang="en-US" sz="1600" dirty="0"/>
              <a:t>. </a:t>
            </a:r>
          </a:p>
          <a:p>
            <a:pPr lvl="1">
              <a:lnSpc>
                <a:spcPct val="100000"/>
              </a:lnSpc>
              <a:spcBef>
                <a:spcPts val="0"/>
              </a:spcBef>
            </a:pPr>
            <a:r>
              <a:rPr lang="en-US" sz="1600" dirty="0"/>
              <a:t> long </a:t>
            </a:r>
            <a:r>
              <a:rPr lang="en-US" sz="1600" dirty="0" err="1"/>
              <a:t>décalage</a:t>
            </a:r>
            <a:r>
              <a:rPr lang="en-US" sz="1600" dirty="0"/>
              <a:t> (5-10 </a:t>
            </a:r>
            <a:r>
              <a:rPr lang="en-US" sz="1600" dirty="0" err="1"/>
              <a:t>jours</a:t>
            </a:r>
            <a:r>
              <a:rPr lang="en-US" sz="1600" dirty="0"/>
              <a:t>)</a:t>
            </a:r>
          </a:p>
          <a:p>
            <a:pPr lvl="1">
              <a:lnSpc>
                <a:spcPct val="100000"/>
              </a:lnSpc>
              <a:spcBef>
                <a:spcPts val="0"/>
              </a:spcBef>
            </a:pPr>
            <a:r>
              <a:rPr lang="en-US" sz="1600" dirty="0"/>
              <a:t> </a:t>
            </a:r>
            <a:r>
              <a:rPr lang="en-US" sz="1600" dirty="0" err="1"/>
              <a:t>faible</a:t>
            </a:r>
            <a:r>
              <a:rPr lang="en-US" sz="1600" dirty="0"/>
              <a:t> amplitude</a:t>
            </a:r>
          </a:p>
          <a:p>
            <a:pPr lvl="1">
              <a:lnSpc>
                <a:spcPct val="100000"/>
              </a:lnSpc>
              <a:spcBef>
                <a:spcPts val="0"/>
              </a:spcBef>
            </a:pPr>
            <a:r>
              <a:rPr lang="en-US" sz="1600" dirty="0"/>
              <a:t> IgM &gt; IgG (</a:t>
            </a:r>
            <a:r>
              <a:rPr lang="en-US" sz="1600" dirty="0" err="1"/>
              <a:t>faible</a:t>
            </a:r>
            <a:r>
              <a:rPr lang="en-US" sz="1600" dirty="0"/>
              <a:t> </a:t>
            </a:r>
            <a:r>
              <a:rPr lang="en-US" sz="1600" dirty="0" err="1"/>
              <a:t>affinité</a:t>
            </a:r>
            <a:r>
              <a:rPr lang="en-US" sz="1600" dirty="0"/>
              <a:t>)</a:t>
            </a:r>
            <a:endParaRPr lang="en-GB" sz="1600" dirty="0"/>
          </a:p>
        </p:txBody>
      </p:sp>
      <p:sp>
        <p:nvSpPr>
          <p:cNvPr id="5" name="Content Placeholder 4">
            <a:extLst>
              <a:ext uri="{FF2B5EF4-FFF2-40B4-BE49-F238E27FC236}">
                <a16:creationId xmlns:a16="http://schemas.microsoft.com/office/drawing/2014/main" id="{F21A935E-FBC4-48E0-AD59-4411810A6072}"/>
              </a:ext>
            </a:extLst>
          </p:cNvPr>
          <p:cNvSpPr>
            <a:spLocks noGrp="1"/>
          </p:cNvSpPr>
          <p:nvPr>
            <p:ph sz="half" idx="2"/>
          </p:nvPr>
        </p:nvSpPr>
        <p:spPr>
          <a:xfrm>
            <a:off x="1368424" y="5813490"/>
            <a:ext cx="6878366" cy="1016322"/>
          </a:xfrm>
          <a:solidFill>
            <a:schemeClr val="bg1">
              <a:lumMod val="95000"/>
            </a:schemeClr>
          </a:solidFill>
        </p:spPr>
        <p:txBody>
          <a:bodyPr>
            <a:normAutofit/>
          </a:bodyPr>
          <a:lstStyle/>
          <a:p>
            <a:pPr marL="0" indent="0">
              <a:spcBef>
                <a:spcPts val="0"/>
              </a:spcBef>
              <a:buNone/>
            </a:pPr>
            <a:r>
              <a:rPr lang="en-US" sz="1600" dirty="0"/>
              <a:t>Le </a:t>
            </a:r>
            <a:r>
              <a:rPr lang="en-US" sz="1600" dirty="0" err="1"/>
              <a:t>deuxième</a:t>
            </a:r>
            <a:r>
              <a:rPr lang="en-US" sz="1600" dirty="0"/>
              <a:t> contact avec un </a:t>
            </a:r>
            <a:r>
              <a:rPr lang="en-US" sz="1600" dirty="0" err="1"/>
              <a:t>antigène</a:t>
            </a:r>
            <a:r>
              <a:rPr lang="en-US" sz="1600" dirty="0"/>
              <a:t> active les cellules B à </a:t>
            </a:r>
            <a:r>
              <a:rPr lang="en-US" sz="1600" dirty="0" err="1"/>
              <a:t>mémoire</a:t>
            </a:r>
            <a:r>
              <a:rPr lang="en-US" sz="1600" dirty="0"/>
              <a:t>.</a:t>
            </a:r>
          </a:p>
          <a:p>
            <a:pPr lvl="1">
              <a:spcBef>
                <a:spcPts val="0"/>
              </a:spcBef>
            </a:pPr>
            <a:r>
              <a:rPr lang="en-US" sz="1600" dirty="0" err="1"/>
              <a:t>faible</a:t>
            </a:r>
            <a:r>
              <a:rPr lang="en-US" sz="1600" dirty="0"/>
              <a:t> </a:t>
            </a:r>
            <a:r>
              <a:rPr lang="en-US" sz="1600" dirty="0" err="1"/>
              <a:t>décalage</a:t>
            </a:r>
            <a:r>
              <a:rPr lang="en-US" sz="1600" dirty="0"/>
              <a:t> (1-3 </a:t>
            </a:r>
            <a:r>
              <a:rPr lang="en-US" sz="1600" dirty="0" err="1"/>
              <a:t>jours</a:t>
            </a:r>
            <a:r>
              <a:rPr lang="en-US" sz="1600" dirty="0"/>
              <a:t>)</a:t>
            </a:r>
          </a:p>
          <a:p>
            <a:pPr lvl="1">
              <a:spcBef>
                <a:spcPts val="0"/>
              </a:spcBef>
            </a:pPr>
            <a:r>
              <a:rPr lang="en-US" sz="1600" dirty="0"/>
              <a:t>amplitude plus </a:t>
            </a:r>
            <a:r>
              <a:rPr lang="en-US" sz="1600" dirty="0" err="1"/>
              <a:t>élevée</a:t>
            </a:r>
            <a:endParaRPr lang="en-US" sz="1600" dirty="0"/>
          </a:p>
          <a:p>
            <a:pPr lvl="1">
              <a:spcBef>
                <a:spcPts val="0"/>
              </a:spcBef>
            </a:pPr>
            <a:r>
              <a:rPr lang="en-US" sz="1600" dirty="0"/>
              <a:t>IgG &gt; IgM (haute </a:t>
            </a:r>
            <a:r>
              <a:rPr lang="en-US" sz="1600" dirty="0" err="1"/>
              <a:t>affinité</a:t>
            </a:r>
            <a:r>
              <a:rPr lang="en-US" sz="1600" dirty="0"/>
              <a:t>)</a:t>
            </a:r>
            <a:endParaRPr lang="en-GB" sz="1600" dirty="0"/>
          </a:p>
        </p:txBody>
      </p:sp>
      <p:sp>
        <p:nvSpPr>
          <p:cNvPr id="6" name="Text Box 44">
            <a:extLst>
              <a:ext uri="{FF2B5EF4-FFF2-40B4-BE49-F238E27FC236}">
                <a16:creationId xmlns:a16="http://schemas.microsoft.com/office/drawing/2014/main" id="{DE585A53-88CB-4684-8C4C-ADFADB120500}"/>
              </a:ext>
            </a:extLst>
          </p:cNvPr>
          <p:cNvSpPr txBox="1">
            <a:spLocks noChangeArrowheads="1"/>
          </p:cNvSpPr>
          <p:nvPr/>
        </p:nvSpPr>
        <p:spPr bwMode="auto">
          <a:xfrm>
            <a:off x="0" y="5813489"/>
            <a:ext cx="1272988"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r>
              <a:rPr lang="en-US" sz="1600" i="1" dirty="0" err="1">
                <a:ea typeface="MS PGothic" charset="0"/>
                <a:cs typeface="MS PGothic" charset="0"/>
              </a:rPr>
              <a:t>Réponse</a:t>
            </a:r>
            <a:r>
              <a:rPr lang="en-US" sz="1600" i="1" dirty="0">
                <a:ea typeface="MS PGothic" charset="0"/>
                <a:cs typeface="MS PGothic" charset="0"/>
              </a:rPr>
              <a:t> </a:t>
            </a:r>
            <a:r>
              <a:rPr lang="en-US" sz="1600" i="1" dirty="0" err="1">
                <a:ea typeface="MS PGothic" charset="0"/>
                <a:cs typeface="MS PGothic" charset="0"/>
              </a:rPr>
              <a:t>anticorps</a:t>
            </a:r>
            <a:r>
              <a:rPr lang="en-US" sz="1600" i="1" dirty="0">
                <a:ea typeface="MS PGothic" charset="0"/>
                <a:cs typeface="MS PGothic" charset="0"/>
              </a:rPr>
              <a:t> </a:t>
            </a:r>
            <a:r>
              <a:rPr lang="en-US" sz="1600" i="1" dirty="0" err="1">
                <a:ea typeface="MS PGothic" charset="0"/>
                <a:cs typeface="MS PGothic" charset="0"/>
              </a:rPr>
              <a:t>secondaire</a:t>
            </a:r>
            <a:endParaRPr lang="en-US" sz="1600" i="1" dirty="0">
              <a:ea typeface="MS PGothic" charset="0"/>
              <a:cs typeface="MS PGothic" charset="0"/>
            </a:endParaRPr>
          </a:p>
        </p:txBody>
      </p:sp>
      <p:sp>
        <p:nvSpPr>
          <p:cNvPr id="7" name="Text Box 46">
            <a:extLst>
              <a:ext uri="{FF2B5EF4-FFF2-40B4-BE49-F238E27FC236}">
                <a16:creationId xmlns:a16="http://schemas.microsoft.com/office/drawing/2014/main" id="{0876B1D6-E8F1-4C44-AC97-F6BAEA91DC2F}"/>
              </a:ext>
            </a:extLst>
          </p:cNvPr>
          <p:cNvSpPr txBox="1">
            <a:spLocks noChangeArrowheads="1"/>
          </p:cNvSpPr>
          <p:nvPr/>
        </p:nvSpPr>
        <p:spPr bwMode="auto">
          <a:xfrm>
            <a:off x="1" y="781535"/>
            <a:ext cx="1120588"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en-US" sz="1600" i="1" dirty="0" err="1">
                <a:ea typeface="MS PGothic" charset="0"/>
                <a:cs typeface="MS PGothic" charset="0"/>
              </a:rPr>
              <a:t>Réponse</a:t>
            </a:r>
            <a:r>
              <a:rPr lang="en-US" sz="1600" i="1" dirty="0">
                <a:ea typeface="MS PGothic" charset="0"/>
                <a:cs typeface="MS PGothic" charset="0"/>
              </a:rPr>
              <a:t> </a:t>
            </a:r>
            <a:r>
              <a:rPr lang="en-US" sz="1600" i="1" dirty="0" err="1">
                <a:ea typeface="MS PGothic" charset="0"/>
                <a:cs typeface="MS PGothic" charset="0"/>
              </a:rPr>
              <a:t>anticorps</a:t>
            </a:r>
            <a:r>
              <a:rPr lang="en-US" sz="1600" i="1" dirty="0">
                <a:ea typeface="MS PGothic" charset="0"/>
                <a:cs typeface="MS PGothic" charset="0"/>
              </a:rPr>
              <a:t> </a:t>
            </a:r>
            <a:r>
              <a:rPr lang="en-US" sz="1600" i="1" dirty="0" err="1">
                <a:ea typeface="MS PGothic" charset="0"/>
                <a:cs typeface="MS PGothic" charset="0"/>
              </a:rPr>
              <a:t>primaire</a:t>
            </a:r>
            <a:endParaRPr lang="en-US" sz="1600" i="1" dirty="0">
              <a:ea typeface="MS PGothic" charset="0"/>
              <a:cs typeface="MS PGothic" charset="0"/>
            </a:endParaRPr>
          </a:p>
        </p:txBody>
      </p:sp>
      <p:grpSp>
        <p:nvGrpSpPr>
          <p:cNvPr id="64" name="Group 63">
            <a:extLst>
              <a:ext uri="{FF2B5EF4-FFF2-40B4-BE49-F238E27FC236}">
                <a16:creationId xmlns:a16="http://schemas.microsoft.com/office/drawing/2014/main" id="{D415C6C8-59B9-4061-ACE4-A848C6CDF6F7}"/>
              </a:ext>
            </a:extLst>
          </p:cNvPr>
          <p:cNvGrpSpPr/>
          <p:nvPr/>
        </p:nvGrpSpPr>
        <p:grpSpPr>
          <a:xfrm>
            <a:off x="1792522" y="1873314"/>
            <a:ext cx="6156325" cy="3940175"/>
            <a:chOff x="2432177" y="1846832"/>
            <a:chExt cx="6156325" cy="3940175"/>
          </a:xfrm>
        </p:grpSpPr>
        <p:pic>
          <p:nvPicPr>
            <p:cNvPr id="8" name="Image 1" descr="3807.jpg">
              <a:extLst>
                <a:ext uri="{FF2B5EF4-FFF2-40B4-BE49-F238E27FC236}">
                  <a16:creationId xmlns:a16="http://schemas.microsoft.com/office/drawing/2014/main" id="{28B39F7B-C902-42E5-9273-4E5830FD40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2177" y="1846832"/>
              <a:ext cx="6156325" cy="3940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9" name="Group 64">
              <a:extLst>
                <a:ext uri="{FF2B5EF4-FFF2-40B4-BE49-F238E27FC236}">
                  <a16:creationId xmlns:a16="http://schemas.microsoft.com/office/drawing/2014/main" id="{631805FF-0D00-47A8-94DC-72498AC29FA1}"/>
                </a:ext>
              </a:extLst>
            </p:cNvPr>
            <p:cNvGrpSpPr>
              <a:grpSpLocks/>
            </p:cNvGrpSpPr>
            <p:nvPr/>
          </p:nvGrpSpPr>
          <p:grpSpPr bwMode="auto">
            <a:xfrm>
              <a:off x="2721102" y="3469257"/>
              <a:ext cx="4260850" cy="1798637"/>
              <a:chOff x="1537" y="2221"/>
              <a:chExt cx="3019" cy="1133"/>
            </a:xfrm>
          </p:grpSpPr>
          <p:grpSp>
            <p:nvGrpSpPr>
              <p:cNvPr id="10" name="Group 8">
                <a:extLst>
                  <a:ext uri="{FF2B5EF4-FFF2-40B4-BE49-F238E27FC236}">
                    <a16:creationId xmlns:a16="http://schemas.microsoft.com/office/drawing/2014/main" id="{3E5023FD-5CA0-45E4-B005-FC4307F4E5B3}"/>
                  </a:ext>
                </a:extLst>
              </p:cNvPr>
              <p:cNvGrpSpPr>
                <a:grpSpLocks/>
              </p:cNvGrpSpPr>
              <p:nvPr/>
            </p:nvGrpSpPr>
            <p:grpSpPr bwMode="auto">
              <a:xfrm>
                <a:off x="3319" y="2887"/>
                <a:ext cx="416" cy="467"/>
                <a:chOff x="3341" y="2737"/>
                <a:chExt cx="474" cy="569"/>
              </a:xfrm>
            </p:grpSpPr>
            <p:pic>
              <p:nvPicPr>
                <p:cNvPr id="59" name="Picture 9" descr="Memory B cells with Ig">
                  <a:extLst>
                    <a:ext uri="{FF2B5EF4-FFF2-40B4-BE49-F238E27FC236}">
                      <a16:creationId xmlns:a16="http://schemas.microsoft.com/office/drawing/2014/main" id="{851CBC57-C984-41CF-A29D-39F174E591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1" y="2878"/>
                  <a:ext cx="474" cy="4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0" name="Text Box 10">
                  <a:extLst>
                    <a:ext uri="{FF2B5EF4-FFF2-40B4-BE49-F238E27FC236}">
                      <a16:creationId xmlns:a16="http://schemas.microsoft.com/office/drawing/2014/main" id="{4DE0643A-F349-452B-A753-6B9EC78A4380}"/>
                    </a:ext>
                  </a:extLst>
                </p:cNvPr>
                <p:cNvSpPr txBox="1">
                  <a:spLocks noChangeArrowheads="1"/>
                </p:cNvSpPr>
                <p:nvPr/>
              </p:nvSpPr>
              <p:spPr bwMode="auto">
                <a:xfrm>
                  <a:off x="3399" y="2737"/>
                  <a:ext cx="316" cy="1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fr-CH" sz="1000">
                      <a:ea typeface="MS PGothic" charset="0"/>
                      <a:cs typeface="MS PGothic" charset="0"/>
                    </a:rPr>
                    <a:t>IgG</a:t>
                  </a:r>
                  <a:endParaRPr lang="fr-FR" sz="1000">
                    <a:ea typeface="MS PGothic" charset="0"/>
                    <a:cs typeface="MS PGothic" charset="0"/>
                  </a:endParaRPr>
                </a:p>
              </p:txBody>
            </p:sp>
          </p:grpSp>
          <p:grpSp>
            <p:nvGrpSpPr>
              <p:cNvPr id="11" name="Group 11">
                <a:extLst>
                  <a:ext uri="{FF2B5EF4-FFF2-40B4-BE49-F238E27FC236}">
                    <a16:creationId xmlns:a16="http://schemas.microsoft.com/office/drawing/2014/main" id="{3B888513-C0FF-4A43-AF5A-5C118A7C6BA3}"/>
                  </a:ext>
                </a:extLst>
              </p:cNvPr>
              <p:cNvGrpSpPr>
                <a:grpSpLocks/>
              </p:cNvGrpSpPr>
              <p:nvPr/>
            </p:nvGrpSpPr>
            <p:grpSpPr bwMode="auto">
              <a:xfrm>
                <a:off x="1537" y="2941"/>
                <a:ext cx="337" cy="368"/>
                <a:chOff x="1280" y="2861"/>
                <a:chExt cx="385" cy="448"/>
              </a:xfrm>
            </p:grpSpPr>
            <p:pic>
              <p:nvPicPr>
                <p:cNvPr id="57" name="Picture 12" descr="B cells with Ig">
                  <a:extLst>
                    <a:ext uri="{FF2B5EF4-FFF2-40B4-BE49-F238E27FC236}">
                      <a16:creationId xmlns:a16="http://schemas.microsoft.com/office/drawing/2014/main" id="{78731100-62AA-4288-9078-79E6AA0066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505396">
                  <a:off x="1280" y="3002"/>
                  <a:ext cx="342" cy="3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8" name="Text Box 13">
                  <a:extLst>
                    <a:ext uri="{FF2B5EF4-FFF2-40B4-BE49-F238E27FC236}">
                      <a16:creationId xmlns:a16="http://schemas.microsoft.com/office/drawing/2014/main" id="{E8B6D4A5-0B74-4314-8140-22DB4E61620B}"/>
                    </a:ext>
                  </a:extLst>
                </p:cNvPr>
                <p:cNvSpPr txBox="1">
                  <a:spLocks noChangeArrowheads="1"/>
                </p:cNvSpPr>
                <p:nvPr/>
              </p:nvSpPr>
              <p:spPr bwMode="auto">
                <a:xfrm>
                  <a:off x="1343" y="2861"/>
                  <a:ext cx="322" cy="1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fr-CH" sz="1000">
                      <a:ea typeface="MS PGothic" charset="0"/>
                      <a:cs typeface="MS PGothic" charset="0"/>
                    </a:rPr>
                    <a:t>IgM</a:t>
                  </a:r>
                  <a:endParaRPr lang="fr-FR" sz="1000">
                    <a:ea typeface="MS PGothic" charset="0"/>
                    <a:cs typeface="MS PGothic" charset="0"/>
                  </a:endParaRPr>
                </a:p>
              </p:txBody>
            </p:sp>
          </p:grpSp>
          <p:grpSp>
            <p:nvGrpSpPr>
              <p:cNvPr id="12" name="Group 14">
                <a:extLst>
                  <a:ext uri="{FF2B5EF4-FFF2-40B4-BE49-F238E27FC236}">
                    <a16:creationId xmlns:a16="http://schemas.microsoft.com/office/drawing/2014/main" id="{66622BA3-5F09-4DF4-B63A-267E69787C4F}"/>
                  </a:ext>
                </a:extLst>
              </p:cNvPr>
              <p:cNvGrpSpPr>
                <a:grpSpLocks/>
              </p:cNvGrpSpPr>
              <p:nvPr/>
            </p:nvGrpSpPr>
            <p:grpSpPr bwMode="auto">
              <a:xfrm>
                <a:off x="2918" y="2779"/>
                <a:ext cx="217" cy="295"/>
                <a:chOff x="2911" y="2625"/>
                <a:chExt cx="248" cy="359"/>
              </a:xfrm>
            </p:grpSpPr>
            <p:pic>
              <p:nvPicPr>
                <p:cNvPr id="45" name="Picture 15" descr="Plasma cell">
                  <a:extLst>
                    <a:ext uri="{FF2B5EF4-FFF2-40B4-BE49-F238E27FC236}">
                      <a16:creationId xmlns:a16="http://schemas.microsoft.com/office/drawing/2014/main" id="{86FB4582-CA19-43B4-BE2F-33EA0B500E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1" y="2625"/>
                  <a:ext cx="222" cy="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46" name="Group 16">
                  <a:extLst>
                    <a:ext uri="{FF2B5EF4-FFF2-40B4-BE49-F238E27FC236}">
                      <a16:creationId xmlns:a16="http://schemas.microsoft.com/office/drawing/2014/main" id="{5A502819-213B-44C4-B308-2B299B05C25C}"/>
                    </a:ext>
                  </a:extLst>
                </p:cNvPr>
                <p:cNvGrpSpPr>
                  <a:grpSpLocks/>
                </p:cNvGrpSpPr>
                <p:nvPr/>
              </p:nvGrpSpPr>
              <p:grpSpPr bwMode="auto">
                <a:xfrm rot="-7594473">
                  <a:off x="2969" y="2794"/>
                  <a:ext cx="208" cy="172"/>
                  <a:chOff x="5505" y="2516"/>
                  <a:chExt cx="240" cy="219"/>
                </a:xfrm>
              </p:grpSpPr>
              <p:sp>
                <p:nvSpPr>
                  <p:cNvPr id="47" name="Line 17">
                    <a:extLst>
                      <a:ext uri="{FF2B5EF4-FFF2-40B4-BE49-F238E27FC236}">
                        <a16:creationId xmlns:a16="http://schemas.microsoft.com/office/drawing/2014/main" id="{AE614990-02FE-4F24-A40A-0B6DFC61DC35}"/>
                      </a:ext>
                    </a:extLst>
                  </p:cNvPr>
                  <p:cNvSpPr>
                    <a:spLocks noChangeShapeType="1"/>
                  </p:cNvSpPr>
                  <p:nvPr/>
                </p:nvSpPr>
                <p:spPr bwMode="auto">
                  <a:xfrm>
                    <a:off x="5637" y="2609"/>
                    <a:ext cx="0" cy="126"/>
                  </a:xfrm>
                  <a:prstGeom prst="line">
                    <a:avLst/>
                  </a:prstGeom>
                  <a:noFill/>
                  <a:ln w="19050">
                    <a:solidFill>
                      <a:srgbClr val="0066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8" name="Line 18">
                    <a:extLst>
                      <a:ext uri="{FF2B5EF4-FFF2-40B4-BE49-F238E27FC236}">
                        <a16:creationId xmlns:a16="http://schemas.microsoft.com/office/drawing/2014/main" id="{FC8DCF7E-7E20-425C-86E9-C31D78F60889}"/>
                      </a:ext>
                    </a:extLst>
                  </p:cNvPr>
                  <p:cNvSpPr>
                    <a:spLocks noChangeShapeType="1"/>
                  </p:cNvSpPr>
                  <p:nvPr/>
                </p:nvSpPr>
                <p:spPr bwMode="auto">
                  <a:xfrm flipV="1">
                    <a:off x="5637" y="2549"/>
                    <a:ext cx="63" cy="63"/>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9" name="Line 19">
                    <a:extLst>
                      <a:ext uri="{FF2B5EF4-FFF2-40B4-BE49-F238E27FC236}">
                        <a16:creationId xmlns:a16="http://schemas.microsoft.com/office/drawing/2014/main" id="{9FA1E0C1-FA8B-480F-85F9-791BB4F93E49}"/>
                      </a:ext>
                    </a:extLst>
                  </p:cNvPr>
                  <p:cNvSpPr>
                    <a:spLocks noChangeShapeType="1"/>
                  </p:cNvSpPr>
                  <p:nvPr/>
                </p:nvSpPr>
                <p:spPr bwMode="auto">
                  <a:xfrm flipV="1">
                    <a:off x="5660" y="2561"/>
                    <a:ext cx="52" cy="54"/>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50" name="Freeform 20">
                    <a:extLst>
                      <a:ext uri="{FF2B5EF4-FFF2-40B4-BE49-F238E27FC236}">
                        <a16:creationId xmlns:a16="http://schemas.microsoft.com/office/drawing/2014/main" id="{62349F97-E686-4F83-AD03-469C02C6B629}"/>
                      </a:ext>
                    </a:extLst>
                  </p:cNvPr>
                  <p:cNvSpPr>
                    <a:spLocks/>
                  </p:cNvSpPr>
                  <p:nvPr/>
                </p:nvSpPr>
                <p:spPr bwMode="auto">
                  <a:xfrm>
                    <a:off x="5690"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51" name="Freeform 21">
                    <a:extLst>
                      <a:ext uri="{FF2B5EF4-FFF2-40B4-BE49-F238E27FC236}">
                        <a16:creationId xmlns:a16="http://schemas.microsoft.com/office/drawing/2014/main" id="{729A5830-0E2E-4675-9B90-C2E2B92DEBFF}"/>
                      </a:ext>
                    </a:extLst>
                  </p:cNvPr>
                  <p:cNvSpPr>
                    <a:spLocks/>
                  </p:cNvSpPr>
                  <p:nvPr/>
                </p:nvSpPr>
                <p:spPr bwMode="auto">
                  <a:xfrm rot="4352830" flipH="1">
                    <a:off x="572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52" name="Line 22">
                    <a:extLst>
                      <a:ext uri="{FF2B5EF4-FFF2-40B4-BE49-F238E27FC236}">
                        <a16:creationId xmlns:a16="http://schemas.microsoft.com/office/drawing/2014/main" id="{0E67D2AF-6214-4DC0-A717-01389ED4BF42}"/>
                      </a:ext>
                    </a:extLst>
                  </p:cNvPr>
                  <p:cNvSpPr>
                    <a:spLocks noChangeShapeType="1"/>
                  </p:cNvSpPr>
                  <p:nvPr/>
                </p:nvSpPr>
                <p:spPr bwMode="auto">
                  <a:xfrm flipH="1">
                    <a:off x="5613" y="2609"/>
                    <a:ext cx="0" cy="126"/>
                  </a:xfrm>
                  <a:prstGeom prst="line">
                    <a:avLst/>
                  </a:prstGeom>
                  <a:noFill/>
                  <a:ln w="19050">
                    <a:solidFill>
                      <a:srgbClr val="0066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53" name="Line 23">
                    <a:extLst>
                      <a:ext uri="{FF2B5EF4-FFF2-40B4-BE49-F238E27FC236}">
                        <a16:creationId xmlns:a16="http://schemas.microsoft.com/office/drawing/2014/main" id="{248449DB-482D-489B-B41E-496898BE17A0}"/>
                      </a:ext>
                    </a:extLst>
                  </p:cNvPr>
                  <p:cNvSpPr>
                    <a:spLocks noChangeShapeType="1"/>
                  </p:cNvSpPr>
                  <p:nvPr/>
                </p:nvSpPr>
                <p:spPr bwMode="auto">
                  <a:xfrm flipH="1" flipV="1">
                    <a:off x="5550" y="2549"/>
                    <a:ext cx="63" cy="63"/>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54" name="Line 24">
                    <a:extLst>
                      <a:ext uri="{FF2B5EF4-FFF2-40B4-BE49-F238E27FC236}">
                        <a16:creationId xmlns:a16="http://schemas.microsoft.com/office/drawing/2014/main" id="{56CC6A41-C8BC-4F72-A0CE-E6371FEF3EEE}"/>
                      </a:ext>
                    </a:extLst>
                  </p:cNvPr>
                  <p:cNvSpPr>
                    <a:spLocks noChangeShapeType="1"/>
                  </p:cNvSpPr>
                  <p:nvPr/>
                </p:nvSpPr>
                <p:spPr bwMode="auto">
                  <a:xfrm flipH="1" flipV="1">
                    <a:off x="5538" y="2561"/>
                    <a:ext cx="52" cy="54"/>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55" name="Freeform 25">
                    <a:extLst>
                      <a:ext uri="{FF2B5EF4-FFF2-40B4-BE49-F238E27FC236}">
                        <a16:creationId xmlns:a16="http://schemas.microsoft.com/office/drawing/2014/main" id="{9925EF21-A172-4E12-A26C-3AAD8783A1DA}"/>
                      </a:ext>
                    </a:extLst>
                  </p:cNvPr>
                  <p:cNvSpPr>
                    <a:spLocks/>
                  </p:cNvSpPr>
                  <p:nvPr/>
                </p:nvSpPr>
                <p:spPr bwMode="auto">
                  <a:xfrm flipH="1">
                    <a:off x="5544"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56" name="Freeform 26">
                    <a:extLst>
                      <a:ext uri="{FF2B5EF4-FFF2-40B4-BE49-F238E27FC236}">
                        <a16:creationId xmlns:a16="http://schemas.microsoft.com/office/drawing/2014/main" id="{D6F5BBCF-7126-4C38-AEEA-76D344D3BE90}"/>
                      </a:ext>
                    </a:extLst>
                  </p:cNvPr>
                  <p:cNvSpPr>
                    <a:spLocks/>
                  </p:cNvSpPr>
                  <p:nvPr/>
                </p:nvSpPr>
                <p:spPr bwMode="auto">
                  <a:xfrm rot="-4352830">
                    <a:off x="551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grpSp>
          </p:grpSp>
          <p:grpSp>
            <p:nvGrpSpPr>
              <p:cNvPr id="13" name="Group 27">
                <a:extLst>
                  <a:ext uri="{FF2B5EF4-FFF2-40B4-BE49-F238E27FC236}">
                    <a16:creationId xmlns:a16="http://schemas.microsoft.com/office/drawing/2014/main" id="{EEB133BC-8A61-4867-A41C-8EC4DAD46448}"/>
                  </a:ext>
                </a:extLst>
              </p:cNvPr>
              <p:cNvGrpSpPr>
                <a:grpSpLocks/>
              </p:cNvGrpSpPr>
              <p:nvPr/>
            </p:nvGrpSpPr>
            <p:grpSpPr bwMode="auto">
              <a:xfrm>
                <a:off x="3400" y="2457"/>
                <a:ext cx="336" cy="382"/>
                <a:chOff x="3377" y="2229"/>
                <a:chExt cx="382" cy="466"/>
              </a:xfrm>
            </p:grpSpPr>
            <p:pic>
              <p:nvPicPr>
                <p:cNvPr id="43" name="Picture 28" descr="B cells with Ig">
                  <a:extLst>
                    <a:ext uri="{FF2B5EF4-FFF2-40B4-BE49-F238E27FC236}">
                      <a16:creationId xmlns:a16="http://schemas.microsoft.com/office/drawing/2014/main" id="{5E4BF95E-B686-47CC-BD54-7FA47D6400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505396">
                  <a:off x="3417" y="2388"/>
                  <a:ext cx="342" cy="3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4" name="Text Box 29">
                  <a:extLst>
                    <a:ext uri="{FF2B5EF4-FFF2-40B4-BE49-F238E27FC236}">
                      <a16:creationId xmlns:a16="http://schemas.microsoft.com/office/drawing/2014/main" id="{5E51EC78-A134-4DFB-AB45-824E65632EB5}"/>
                    </a:ext>
                  </a:extLst>
                </p:cNvPr>
                <p:cNvSpPr txBox="1">
                  <a:spLocks noChangeArrowheads="1"/>
                </p:cNvSpPr>
                <p:nvPr/>
              </p:nvSpPr>
              <p:spPr bwMode="auto">
                <a:xfrm>
                  <a:off x="3377" y="2229"/>
                  <a:ext cx="322" cy="1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fr-CH" sz="1000">
                      <a:ea typeface="MS PGothic" charset="0"/>
                      <a:cs typeface="MS PGothic" charset="0"/>
                    </a:rPr>
                    <a:t>IgM</a:t>
                  </a:r>
                  <a:endParaRPr lang="fr-FR" sz="1000">
                    <a:ea typeface="MS PGothic" charset="0"/>
                    <a:cs typeface="MS PGothic" charset="0"/>
                  </a:endParaRPr>
                </a:p>
              </p:txBody>
            </p:sp>
          </p:grpSp>
          <p:grpSp>
            <p:nvGrpSpPr>
              <p:cNvPr id="14" name="Group 30">
                <a:extLst>
                  <a:ext uri="{FF2B5EF4-FFF2-40B4-BE49-F238E27FC236}">
                    <a16:creationId xmlns:a16="http://schemas.microsoft.com/office/drawing/2014/main" id="{EA89B6E4-6B04-414B-9108-5E24CAC951D6}"/>
                  </a:ext>
                </a:extLst>
              </p:cNvPr>
              <p:cNvGrpSpPr>
                <a:grpSpLocks/>
              </p:cNvGrpSpPr>
              <p:nvPr/>
            </p:nvGrpSpPr>
            <p:grpSpPr bwMode="auto">
              <a:xfrm>
                <a:off x="4305" y="2221"/>
                <a:ext cx="251" cy="384"/>
                <a:chOff x="4323" y="1724"/>
                <a:chExt cx="286" cy="465"/>
              </a:xfrm>
            </p:grpSpPr>
            <p:pic>
              <p:nvPicPr>
                <p:cNvPr id="31" name="Picture 31" descr="Plasma cell">
                  <a:extLst>
                    <a:ext uri="{FF2B5EF4-FFF2-40B4-BE49-F238E27FC236}">
                      <a16:creationId xmlns:a16="http://schemas.microsoft.com/office/drawing/2014/main" id="{1B28E171-49F9-452F-86C2-3CC6389B43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3" y="2014"/>
                  <a:ext cx="222" cy="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32" name="Group 32">
                  <a:extLst>
                    <a:ext uri="{FF2B5EF4-FFF2-40B4-BE49-F238E27FC236}">
                      <a16:creationId xmlns:a16="http://schemas.microsoft.com/office/drawing/2014/main" id="{26E72B88-58BF-4CFE-A3A8-1D3190C70599}"/>
                    </a:ext>
                  </a:extLst>
                </p:cNvPr>
                <p:cNvGrpSpPr>
                  <a:grpSpLocks/>
                </p:cNvGrpSpPr>
                <p:nvPr/>
              </p:nvGrpSpPr>
              <p:grpSpPr bwMode="auto">
                <a:xfrm rot="-7594473">
                  <a:off x="4419" y="1742"/>
                  <a:ext cx="208" cy="172"/>
                  <a:chOff x="5505" y="2516"/>
                  <a:chExt cx="240" cy="219"/>
                </a:xfrm>
              </p:grpSpPr>
              <p:sp>
                <p:nvSpPr>
                  <p:cNvPr id="33" name="Line 33">
                    <a:extLst>
                      <a:ext uri="{FF2B5EF4-FFF2-40B4-BE49-F238E27FC236}">
                        <a16:creationId xmlns:a16="http://schemas.microsoft.com/office/drawing/2014/main" id="{219A582A-1001-4CE3-9BAA-B083FCA98429}"/>
                      </a:ext>
                    </a:extLst>
                  </p:cNvPr>
                  <p:cNvSpPr>
                    <a:spLocks noChangeShapeType="1"/>
                  </p:cNvSpPr>
                  <p:nvPr/>
                </p:nvSpPr>
                <p:spPr bwMode="auto">
                  <a:xfrm>
                    <a:off x="5637" y="2609"/>
                    <a:ext cx="0" cy="126"/>
                  </a:xfrm>
                  <a:prstGeom prst="line">
                    <a:avLst/>
                  </a:prstGeom>
                  <a:noFill/>
                  <a:ln w="19050">
                    <a:solidFill>
                      <a:srgbClr val="0066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4" name="Line 34">
                    <a:extLst>
                      <a:ext uri="{FF2B5EF4-FFF2-40B4-BE49-F238E27FC236}">
                        <a16:creationId xmlns:a16="http://schemas.microsoft.com/office/drawing/2014/main" id="{87418DD7-2EAE-4077-8F20-B03AE1952718}"/>
                      </a:ext>
                    </a:extLst>
                  </p:cNvPr>
                  <p:cNvSpPr>
                    <a:spLocks noChangeShapeType="1"/>
                  </p:cNvSpPr>
                  <p:nvPr/>
                </p:nvSpPr>
                <p:spPr bwMode="auto">
                  <a:xfrm flipV="1">
                    <a:off x="5637" y="2549"/>
                    <a:ext cx="63" cy="63"/>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5" name="Line 35">
                    <a:extLst>
                      <a:ext uri="{FF2B5EF4-FFF2-40B4-BE49-F238E27FC236}">
                        <a16:creationId xmlns:a16="http://schemas.microsoft.com/office/drawing/2014/main" id="{E61E0E16-2405-43D9-A5DC-9BBF8F20B65C}"/>
                      </a:ext>
                    </a:extLst>
                  </p:cNvPr>
                  <p:cNvSpPr>
                    <a:spLocks noChangeShapeType="1"/>
                  </p:cNvSpPr>
                  <p:nvPr/>
                </p:nvSpPr>
                <p:spPr bwMode="auto">
                  <a:xfrm flipV="1">
                    <a:off x="5660" y="2561"/>
                    <a:ext cx="52" cy="54"/>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6" name="Freeform 36">
                    <a:extLst>
                      <a:ext uri="{FF2B5EF4-FFF2-40B4-BE49-F238E27FC236}">
                        <a16:creationId xmlns:a16="http://schemas.microsoft.com/office/drawing/2014/main" id="{C786B269-4CE5-451A-AD78-6F64972BC30A}"/>
                      </a:ext>
                    </a:extLst>
                  </p:cNvPr>
                  <p:cNvSpPr>
                    <a:spLocks/>
                  </p:cNvSpPr>
                  <p:nvPr/>
                </p:nvSpPr>
                <p:spPr bwMode="auto">
                  <a:xfrm>
                    <a:off x="5690"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7" name="Freeform 37">
                    <a:extLst>
                      <a:ext uri="{FF2B5EF4-FFF2-40B4-BE49-F238E27FC236}">
                        <a16:creationId xmlns:a16="http://schemas.microsoft.com/office/drawing/2014/main" id="{48C552E2-8268-4180-B9F9-8155F93B0A68}"/>
                      </a:ext>
                    </a:extLst>
                  </p:cNvPr>
                  <p:cNvSpPr>
                    <a:spLocks/>
                  </p:cNvSpPr>
                  <p:nvPr/>
                </p:nvSpPr>
                <p:spPr bwMode="auto">
                  <a:xfrm rot="4352830" flipH="1">
                    <a:off x="572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38" name="Line 38">
                    <a:extLst>
                      <a:ext uri="{FF2B5EF4-FFF2-40B4-BE49-F238E27FC236}">
                        <a16:creationId xmlns:a16="http://schemas.microsoft.com/office/drawing/2014/main" id="{A6DD68DC-E3C6-491E-BC09-F505AF020CF9}"/>
                      </a:ext>
                    </a:extLst>
                  </p:cNvPr>
                  <p:cNvSpPr>
                    <a:spLocks noChangeShapeType="1"/>
                  </p:cNvSpPr>
                  <p:nvPr/>
                </p:nvSpPr>
                <p:spPr bwMode="auto">
                  <a:xfrm flipH="1">
                    <a:off x="5613" y="2609"/>
                    <a:ext cx="0" cy="126"/>
                  </a:xfrm>
                  <a:prstGeom prst="line">
                    <a:avLst/>
                  </a:prstGeom>
                  <a:noFill/>
                  <a:ln w="19050">
                    <a:solidFill>
                      <a:srgbClr val="006600"/>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9" name="Line 39">
                    <a:extLst>
                      <a:ext uri="{FF2B5EF4-FFF2-40B4-BE49-F238E27FC236}">
                        <a16:creationId xmlns:a16="http://schemas.microsoft.com/office/drawing/2014/main" id="{2E3CE428-67DC-47CB-A944-AEA102286790}"/>
                      </a:ext>
                    </a:extLst>
                  </p:cNvPr>
                  <p:cNvSpPr>
                    <a:spLocks noChangeShapeType="1"/>
                  </p:cNvSpPr>
                  <p:nvPr/>
                </p:nvSpPr>
                <p:spPr bwMode="auto">
                  <a:xfrm flipH="1" flipV="1">
                    <a:off x="5550" y="2549"/>
                    <a:ext cx="63" cy="63"/>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0" name="Line 40">
                    <a:extLst>
                      <a:ext uri="{FF2B5EF4-FFF2-40B4-BE49-F238E27FC236}">
                        <a16:creationId xmlns:a16="http://schemas.microsoft.com/office/drawing/2014/main" id="{F34C5289-F918-4AAD-8A46-4AC56E290978}"/>
                      </a:ext>
                    </a:extLst>
                  </p:cNvPr>
                  <p:cNvSpPr>
                    <a:spLocks noChangeShapeType="1"/>
                  </p:cNvSpPr>
                  <p:nvPr/>
                </p:nvSpPr>
                <p:spPr bwMode="auto">
                  <a:xfrm flipH="1" flipV="1">
                    <a:off x="5538" y="2561"/>
                    <a:ext cx="52" cy="54"/>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1" name="Freeform 41">
                    <a:extLst>
                      <a:ext uri="{FF2B5EF4-FFF2-40B4-BE49-F238E27FC236}">
                        <a16:creationId xmlns:a16="http://schemas.microsoft.com/office/drawing/2014/main" id="{9F57A936-3878-4F51-BB1C-42D70728B4F8}"/>
                      </a:ext>
                    </a:extLst>
                  </p:cNvPr>
                  <p:cNvSpPr>
                    <a:spLocks/>
                  </p:cNvSpPr>
                  <p:nvPr/>
                </p:nvSpPr>
                <p:spPr bwMode="auto">
                  <a:xfrm flipH="1">
                    <a:off x="5544"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42" name="Freeform 42">
                    <a:extLst>
                      <a:ext uri="{FF2B5EF4-FFF2-40B4-BE49-F238E27FC236}">
                        <a16:creationId xmlns:a16="http://schemas.microsoft.com/office/drawing/2014/main" id="{B5E391FB-323A-4CE4-8C25-02C05ED9378B}"/>
                      </a:ext>
                    </a:extLst>
                  </p:cNvPr>
                  <p:cNvSpPr>
                    <a:spLocks/>
                  </p:cNvSpPr>
                  <p:nvPr/>
                </p:nvSpPr>
                <p:spPr bwMode="auto">
                  <a:xfrm rot="-4352830">
                    <a:off x="551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grpSp>
          </p:grpSp>
          <p:grpSp>
            <p:nvGrpSpPr>
              <p:cNvPr id="15" name="Group 47">
                <a:extLst>
                  <a:ext uri="{FF2B5EF4-FFF2-40B4-BE49-F238E27FC236}">
                    <a16:creationId xmlns:a16="http://schemas.microsoft.com/office/drawing/2014/main" id="{AAA26B86-00C6-45A2-A792-610F656AEC36}"/>
                  </a:ext>
                </a:extLst>
              </p:cNvPr>
              <p:cNvGrpSpPr>
                <a:grpSpLocks/>
              </p:cNvGrpSpPr>
              <p:nvPr/>
            </p:nvGrpSpPr>
            <p:grpSpPr bwMode="auto">
              <a:xfrm>
                <a:off x="2311" y="2753"/>
                <a:ext cx="462" cy="305"/>
                <a:chOff x="2311" y="2753"/>
                <a:chExt cx="462" cy="305"/>
              </a:xfrm>
            </p:grpSpPr>
            <p:pic>
              <p:nvPicPr>
                <p:cNvPr id="24" name="Picture 48" descr="Plasma cell">
                  <a:extLst>
                    <a:ext uri="{FF2B5EF4-FFF2-40B4-BE49-F238E27FC236}">
                      <a16:creationId xmlns:a16="http://schemas.microsoft.com/office/drawing/2014/main" id="{A69432BD-E5E7-4FDC-AC68-59DDCC7E8D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1" y="2914"/>
                  <a:ext cx="194" cy="1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5" name="Group 49">
                  <a:extLst>
                    <a:ext uri="{FF2B5EF4-FFF2-40B4-BE49-F238E27FC236}">
                      <a16:creationId xmlns:a16="http://schemas.microsoft.com/office/drawing/2014/main" id="{94B38916-DB71-414C-8217-15777FEF9447}"/>
                    </a:ext>
                  </a:extLst>
                </p:cNvPr>
                <p:cNvGrpSpPr>
                  <a:grpSpLocks/>
                </p:cNvGrpSpPr>
                <p:nvPr/>
              </p:nvGrpSpPr>
              <p:grpSpPr bwMode="auto">
                <a:xfrm>
                  <a:off x="2563" y="2753"/>
                  <a:ext cx="210" cy="215"/>
                  <a:chOff x="5083" y="617"/>
                  <a:chExt cx="494" cy="500"/>
                </a:xfrm>
              </p:grpSpPr>
              <p:pic>
                <p:nvPicPr>
                  <p:cNvPr id="26" name="Picture 50" descr="Ige">
                    <a:extLst>
                      <a:ext uri="{FF2B5EF4-FFF2-40B4-BE49-F238E27FC236}">
                        <a16:creationId xmlns:a16="http://schemas.microsoft.com/office/drawing/2014/main" id="{3D7AD44F-D81F-415F-A1E4-318FE3248A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432507" flipH="1">
                    <a:off x="5093" y="695"/>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7" name="Picture 51" descr="Ige">
                    <a:extLst>
                      <a:ext uri="{FF2B5EF4-FFF2-40B4-BE49-F238E27FC236}">
                        <a16:creationId xmlns:a16="http://schemas.microsoft.com/office/drawing/2014/main" id="{5924AA29-C907-45AC-A4CB-0790D124E7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3488" flipH="1">
                    <a:off x="5225" y="617"/>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Picture 52" descr="Ige">
                    <a:extLst>
                      <a:ext uri="{FF2B5EF4-FFF2-40B4-BE49-F238E27FC236}">
                        <a16:creationId xmlns:a16="http://schemas.microsoft.com/office/drawing/2014/main" id="{F9202464-64CA-4C2B-A0EC-088AABB176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33105" flipV="1">
                    <a:off x="5151" y="873"/>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Picture 53" descr="Ige">
                    <a:extLst>
                      <a:ext uri="{FF2B5EF4-FFF2-40B4-BE49-F238E27FC236}">
                        <a16:creationId xmlns:a16="http://schemas.microsoft.com/office/drawing/2014/main" id="{AA524BC1-0DC0-42EC-B955-C40EF8C29D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4154049" flipV="1">
                    <a:off x="5343" y="687"/>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 name="Picture 54" descr="Ige">
                    <a:extLst>
                      <a:ext uri="{FF2B5EF4-FFF2-40B4-BE49-F238E27FC236}">
                        <a16:creationId xmlns:a16="http://schemas.microsoft.com/office/drawing/2014/main" id="{428496E8-F557-4378-A1C8-D8F42E910D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8594774" flipV="1">
                    <a:off x="5317" y="847"/>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grpSp>
            <p:nvGrpSpPr>
              <p:cNvPr id="16" name="Group 55">
                <a:extLst>
                  <a:ext uri="{FF2B5EF4-FFF2-40B4-BE49-F238E27FC236}">
                    <a16:creationId xmlns:a16="http://schemas.microsoft.com/office/drawing/2014/main" id="{C21387FB-EF47-4FC0-889F-BD923232CC53}"/>
                  </a:ext>
                </a:extLst>
              </p:cNvPr>
              <p:cNvGrpSpPr>
                <a:grpSpLocks/>
              </p:cNvGrpSpPr>
              <p:nvPr/>
            </p:nvGrpSpPr>
            <p:grpSpPr bwMode="auto">
              <a:xfrm>
                <a:off x="3934" y="2992"/>
                <a:ext cx="532" cy="248"/>
                <a:chOff x="3934" y="2992"/>
                <a:chExt cx="532" cy="248"/>
              </a:xfrm>
            </p:grpSpPr>
            <p:pic>
              <p:nvPicPr>
                <p:cNvPr id="17" name="Picture 56" descr="Plasma cell">
                  <a:extLst>
                    <a:ext uri="{FF2B5EF4-FFF2-40B4-BE49-F238E27FC236}">
                      <a16:creationId xmlns:a16="http://schemas.microsoft.com/office/drawing/2014/main" id="{9C60C33F-E3AB-47AF-9EBA-C2490BE6DE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4" y="3096"/>
                  <a:ext cx="195" cy="1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8" name="Group 57">
                  <a:extLst>
                    <a:ext uri="{FF2B5EF4-FFF2-40B4-BE49-F238E27FC236}">
                      <a16:creationId xmlns:a16="http://schemas.microsoft.com/office/drawing/2014/main" id="{EBD7E82D-2ECF-4FA4-B96D-F2BFED00E564}"/>
                    </a:ext>
                  </a:extLst>
                </p:cNvPr>
                <p:cNvGrpSpPr>
                  <a:grpSpLocks/>
                </p:cNvGrpSpPr>
                <p:nvPr/>
              </p:nvGrpSpPr>
              <p:grpSpPr bwMode="auto">
                <a:xfrm>
                  <a:off x="4272" y="2992"/>
                  <a:ext cx="194" cy="204"/>
                  <a:chOff x="5083" y="617"/>
                  <a:chExt cx="494" cy="464"/>
                </a:xfrm>
              </p:grpSpPr>
              <p:pic>
                <p:nvPicPr>
                  <p:cNvPr id="19" name="Picture 58" descr="Ige">
                    <a:extLst>
                      <a:ext uri="{FF2B5EF4-FFF2-40B4-BE49-F238E27FC236}">
                        <a16:creationId xmlns:a16="http://schemas.microsoft.com/office/drawing/2014/main" id="{895C8BAB-EC0E-4DD7-AD36-0270A910E86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432507" flipH="1">
                    <a:off x="5093" y="695"/>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59" descr="Ige">
                    <a:extLst>
                      <a:ext uri="{FF2B5EF4-FFF2-40B4-BE49-F238E27FC236}">
                        <a16:creationId xmlns:a16="http://schemas.microsoft.com/office/drawing/2014/main" id="{9F51D72B-E43F-437C-8532-16A6246CAB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3488" flipH="1">
                    <a:off x="5225" y="617"/>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 name="Picture 60" descr="Ige">
                    <a:extLst>
                      <a:ext uri="{FF2B5EF4-FFF2-40B4-BE49-F238E27FC236}">
                        <a16:creationId xmlns:a16="http://schemas.microsoft.com/office/drawing/2014/main" id="{A573F5D6-48EA-467A-AEF9-A3EF7F922E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33105" flipV="1">
                    <a:off x="5151" y="793"/>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2" name="Picture 61" descr="Ige">
                    <a:extLst>
                      <a:ext uri="{FF2B5EF4-FFF2-40B4-BE49-F238E27FC236}">
                        <a16:creationId xmlns:a16="http://schemas.microsoft.com/office/drawing/2014/main" id="{D9D336BA-0E35-4D85-A1B6-4CDAE4978D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4154049" flipV="1">
                    <a:off x="5343" y="687"/>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3" name="Picture 62" descr="Ige">
                    <a:extLst>
                      <a:ext uri="{FF2B5EF4-FFF2-40B4-BE49-F238E27FC236}">
                        <a16:creationId xmlns:a16="http://schemas.microsoft.com/office/drawing/2014/main" id="{0E4C9C6C-58B6-4113-87D7-E2A5D8FF3D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8594774" flipV="1">
                    <a:off x="5317" y="847"/>
                    <a:ext cx="224" cy="2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grpSp>
      </p:grpSp>
    </p:spTree>
    <p:extLst>
      <p:ext uri="{BB962C8B-B14F-4D97-AF65-F5344CB8AC3E}">
        <p14:creationId xmlns:p14="http://schemas.microsoft.com/office/powerpoint/2010/main" val="3944662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11762-E243-42FF-9DAC-DD4CF24053D2}"/>
              </a:ext>
            </a:extLst>
          </p:cNvPr>
          <p:cNvSpPr>
            <a:spLocks noGrp="1"/>
          </p:cNvSpPr>
          <p:nvPr>
            <p:ph type="title"/>
          </p:nvPr>
        </p:nvSpPr>
        <p:spPr/>
        <p:txBody>
          <a:bodyPr/>
          <a:lstStyle/>
          <a:p>
            <a:r>
              <a:rPr lang="fr-CH" dirty="0"/>
              <a:t>Réponse des cellules B</a:t>
            </a:r>
          </a:p>
        </p:txBody>
      </p:sp>
      <p:sp>
        <p:nvSpPr>
          <p:cNvPr id="3" name="Content Placeholder 2">
            <a:extLst>
              <a:ext uri="{FF2B5EF4-FFF2-40B4-BE49-F238E27FC236}">
                <a16:creationId xmlns:a16="http://schemas.microsoft.com/office/drawing/2014/main" id="{8D99A760-0650-4E90-9689-64A9D4849D56}"/>
              </a:ext>
            </a:extLst>
          </p:cNvPr>
          <p:cNvSpPr>
            <a:spLocks noGrp="1"/>
          </p:cNvSpPr>
          <p:nvPr>
            <p:ph idx="1"/>
          </p:nvPr>
        </p:nvSpPr>
        <p:spPr>
          <a:xfrm>
            <a:off x="233629" y="903910"/>
            <a:ext cx="8734806" cy="424041"/>
          </a:xfrm>
        </p:spPr>
        <p:txBody>
          <a:bodyPr/>
          <a:lstStyle/>
          <a:p>
            <a:pPr marL="0" indent="0">
              <a:buNone/>
            </a:pPr>
            <a:r>
              <a:rPr lang="fr-CH" dirty="0"/>
              <a:t>La réponse des cellules B peut être subdivisée en 4 phases séquentielles: </a:t>
            </a:r>
          </a:p>
          <a:p>
            <a:endParaRPr lang="fr-CH" dirty="0"/>
          </a:p>
        </p:txBody>
      </p:sp>
      <p:sp>
        <p:nvSpPr>
          <p:cNvPr id="6" name="Speech Bubble: Rectangle with Corners Rounded 5">
            <a:extLst>
              <a:ext uri="{FF2B5EF4-FFF2-40B4-BE49-F238E27FC236}">
                <a16:creationId xmlns:a16="http://schemas.microsoft.com/office/drawing/2014/main" id="{D35DBFE2-9B19-4E7E-8A16-3E86F9BB06B2}"/>
              </a:ext>
            </a:extLst>
          </p:cNvPr>
          <p:cNvSpPr/>
          <p:nvPr/>
        </p:nvSpPr>
        <p:spPr>
          <a:xfrm>
            <a:off x="479323" y="1734922"/>
            <a:ext cx="1946885"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000" b="1" dirty="0">
                <a:solidFill>
                  <a:schemeClr val="tx1"/>
                </a:solidFill>
              </a:rPr>
              <a:t>Reconnaissance</a:t>
            </a:r>
          </a:p>
        </p:txBody>
      </p:sp>
      <p:sp>
        <p:nvSpPr>
          <p:cNvPr id="7" name="Speech Bubble: Rectangle with Corners Rounded 6">
            <a:extLst>
              <a:ext uri="{FF2B5EF4-FFF2-40B4-BE49-F238E27FC236}">
                <a16:creationId xmlns:a16="http://schemas.microsoft.com/office/drawing/2014/main" id="{221F7A14-5B15-47E2-BED6-EFB0A6E8B4A5}"/>
              </a:ext>
            </a:extLst>
          </p:cNvPr>
          <p:cNvSpPr/>
          <p:nvPr/>
        </p:nvSpPr>
        <p:spPr>
          <a:xfrm>
            <a:off x="479323" y="2749537"/>
            <a:ext cx="1946885"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000" b="1">
                <a:solidFill>
                  <a:schemeClr val="tx1"/>
                </a:solidFill>
              </a:rPr>
              <a:t>Activation</a:t>
            </a:r>
          </a:p>
        </p:txBody>
      </p:sp>
      <p:sp>
        <p:nvSpPr>
          <p:cNvPr id="8" name="Speech Bubble: Rectangle with Corners Rounded 7">
            <a:extLst>
              <a:ext uri="{FF2B5EF4-FFF2-40B4-BE49-F238E27FC236}">
                <a16:creationId xmlns:a16="http://schemas.microsoft.com/office/drawing/2014/main" id="{D9A0CF57-393D-4171-A90E-53C3103A99FF}"/>
              </a:ext>
            </a:extLst>
          </p:cNvPr>
          <p:cNvSpPr/>
          <p:nvPr/>
        </p:nvSpPr>
        <p:spPr>
          <a:xfrm>
            <a:off x="479323" y="3764152"/>
            <a:ext cx="1946885"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000" b="1" dirty="0">
                <a:solidFill>
                  <a:schemeClr val="tx1"/>
                </a:solidFill>
              </a:rPr>
              <a:t>Phase effectrice</a:t>
            </a:r>
          </a:p>
        </p:txBody>
      </p:sp>
      <p:sp>
        <p:nvSpPr>
          <p:cNvPr id="9" name="Speech Bubble: Rectangle with Corners Rounded 8">
            <a:extLst>
              <a:ext uri="{FF2B5EF4-FFF2-40B4-BE49-F238E27FC236}">
                <a16:creationId xmlns:a16="http://schemas.microsoft.com/office/drawing/2014/main" id="{27F90460-4009-4881-9927-FD0D255EC5F7}"/>
              </a:ext>
            </a:extLst>
          </p:cNvPr>
          <p:cNvSpPr/>
          <p:nvPr/>
        </p:nvSpPr>
        <p:spPr>
          <a:xfrm>
            <a:off x="479323" y="4778767"/>
            <a:ext cx="1946885"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000" b="1">
                <a:solidFill>
                  <a:schemeClr val="tx1"/>
                </a:solidFill>
              </a:rPr>
              <a:t>Contraction</a:t>
            </a:r>
          </a:p>
        </p:txBody>
      </p:sp>
      <p:sp>
        <p:nvSpPr>
          <p:cNvPr id="10" name="Rectangle: Rounded Corners 9">
            <a:extLst>
              <a:ext uri="{FF2B5EF4-FFF2-40B4-BE49-F238E27FC236}">
                <a16:creationId xmlns:a16="http://schemas.microsoft.com/office/drawing/2014/main" id="{FAA16E03-407C-4940-9110-97C69F7C4C88}"/>
              </a:ext>
            </a:extLst>
          </p:cNvPr>
          <p:cNvSpPr/>
          <p:nvPr/>
        </p:nvSpPr>
        <p:spPr>
          <a:xfrm>
            <a:off x="2426207" y="1734922"/>
            <a:ext cx="6115507" cy="877824"/>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H" dirty="0">
                <a:solidFill>
                  <a:schemeClr val="tx1"/>
                </a:solidFill>
              </a:rPr>
              <a:t>Les cellules B fixent l’antigène contre lequel ils expriment des </a:t>
            </a:r>
            <a:r>
              <a:rPr lang="fr-CH" dirty="0" err="1">
                <a:solidFill>
                  <a:schemeClr val="tx1"/>
                </a:solidFill>
              </a:rPr>
              <a:t>Igs</a:t>
            </a:r>
            <a:r>
              <a:rPr lang="fr-CH" dirty="0">
                <a:solidFill>
                  <a:schemeClr val="tx1"/>
                </a:solidFill>
              </a:rPr>
              <a:t> membranaires spécifiques</a:t>
            </a:r>
          </a:p>
        </p:txBody>
      </p:sp>
      <p:sp>
        <p:nvSpPr>
          <p:cNvPr id="12" name="Rectangle: Rounded Corners 11">
            <a:extLst>
              <a:ext uri="{FF2B5EF4-FFF2-40B4-BE49-F238E27FC236}">
                <a16:creationId xmlns:a16="http://schemas.microsoft.com/office/drawing/2014/main" id="{2ABA76FF-6DC0-46B5-8791-D7002E9DD37D}"/>
              </a:ext>
            </a:extLst>
          </p:cNvPr>
          <p:cNvSpPr/>
          <p:nvPr/>
        </p:nvSpPr>
        <p:spPr>
          <a:xfrm>
            <a:off x="2426207" y="2749537"/>
            <a:ext cx="6115507" cy="877824"/>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H" dirty="0">
                <a:solidFill>
                  <a:schemeClr val="tx1"/>
                </a:solidFill>
              </a:rPr>
              <a:t>Les cellules B sont stimulées à proliférer et à se différencier en plasmocytes et cellules à mémoire</a:t>
            </a:r>
          </a:p>
        </p:txBody>
      </p:sp>
      <p:sp>
        <p:nvSpPr>
          <p:cNvPr id="13" name="Rectangle: Rounded Corners 12">
            <a:extLst>
              <a:ext uri="{FF2B5EF4-FFF2-40B4-BE49-F238E27FC236}">
                <a16:creationId xmlns:a16="http://schemas.microsoft.com/office/drawing/2014/main" id="{B4D499BA-D35D-405D-B846-C04E7F80F699}"/>
              </a:ext>
            </a:extLst>
          </p:cNvPr>
          <p:cNvSpPr/>
          <p:nvPr/>
        </p:nvSpPr>
        <p:spPr>
          <a:xfrm>
            <a:off x="2426207" y="3764152"/>
            <a:ext cx="6115507" cy="877824"/>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H" dirty="0">
                <a:solidFill>
                  <a:schemeClr val="tx1"/>
                </a:solidFill>
              </a:rPr>
              <a:t>Les anticorps relargués par les plasmocytes fixent l’antigène et l’éliminent</a:t>
            </a:r>
          </a:p>
        </p:txBody>
      </p:sp>
      <p:sp>
        <p:nvSpPr>
          <p:cNvPr id="14" name="Rectangle: Rounded Corners 13">
            <a:extLst>
              <a:ext uri="{FF2B5EF4-FFF2-40B4-BE49-F238E27FC236}">
                <a16:creationId xmlns:a16="http://schemas.microsoft.com/office/drawing/2014/main" id="{DE68DC42-2B46-48FB-A2C0-EA36F0CEDE21}"/>
              </a:ext>
            </a:extLst>
          </p:cNvPr>
          <p:cNvSpPr/>
          <p:nvPr/>
        </p:nvSpPr>
        <p:spPr>
          <a:xfrm>
            <a:off x="2426207" y="4771933"/>
            <a:ext cx="6115507" cy="1451885"/>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H" dirty="0">
                <a:solidFill>
                  <a:schemeClr val="tx1"/>
                </a:solidFill>
              </a:rPr>
              <a:t>Au fur et à mesure que l’antigène est éliminé de l’organisme, la plupart des cellules B et des plasmocytes meurent par apoptose, tandis qu’une population stable de cellules B à mémoire survit pour les réponses subséquentes au même antigène</a:t>
            </a:r>
          </a:p>
        </p:txBody>
      </p:sp>
    </p:spTree>
    <p:extLst>
      <p:ext uri="{BB962C8B-B14F-4D97-AF65-F5344CB8AC3E}">
        <p14:creationId xmlns:p14="http://schemas.microsoft.com/office/powerpoint/2010/main" val="918906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AC2EC-8678-464A-B6A1-45BE2506924C}"/>
              </a:ext>
            </a:extLst>
          </p:cNvPr>
          <p:cNvSpPr>
            <a:spLocks noGrp="1"/>
          </p:cNvSpPr>
          <p:nvPr>
            <p:ph type="title"/>
          </p:nvPr>
        </p:nvSpPr>
        <p:spPr/>
        <p:txBody>
          <a:bodyPr>
            <a:normAutofit/>
          </a:bodyPr>
          <a:lstStyle/>
          <a:p>
            <a:r>
              <a:rPr lang="fr-CH" dirty="0"/>
              <a:t>Séquence d’activation d’une cellule B </a:t>
            </a:r>
            <a:r>
              <a:rPr lang="fr-CH" dirty="0" err="1"/>
              <a:t>T</a:t>
            </a:r>
            <a:r>
              <a:rPr lang="fr-CH" dirty="0"/>
              <a:t>-dépendante</a:t>
            </a:r>
          </a:p>
        </p:txBody>
      </p:sp>
      <p:sp>
        <p:nvSpPr>
          <p:cNvPr id="3" name="Content Placeholder 2">
            <a:extLst>
              <a:ext uri="{FF2B5EF4-FFF2-40B4-BE49-F238E27FC236}">
                <a16:creationId xmlns:a16="http://schemas.microsoft.com/office/drawing/2014/main" id="{E4CB421F-0BB7-4A47-B5B2-E580DCBD82B2}"/>
              </a:ext>
            </a:extLst>
          </p:cNvPr>
          <p:cNvSpPr>
            <a:spLocks noGrp="1"/>
          </p:cNvSpPr>
          <p:nvPr>
            <p:ph sz="half" idx="1"/>
          </p:nvPr>
        </p:nvSpPr>
        <p:spPr>
          <a:xfrm>
            <a:off x="355600" y="987425"/>
            <a:ext cx="5003800" cy="4351338"/>
          </a:xfrm>
        </p:spPr>
        <p:txBody>
          <a:bodyPr>
            <a:normAutofit lnSpcReduction="10000"/>
          </a:bodyPr>
          <a:lstStyle/>
          <a:p>
            <a:pPr marL="457200" indent="-457200">
              <a:buFont typeface="+mj-lt"/>
              <a:buAutoNum type="arabicPeriod"/>
            </a:pPr>
            <a:r>
              <a:rPr lang="fr-CH" dirty="0"/>
              <a:t>Activation de la cellule B par cross-</a:t>
            </a:r>
            <a:r>
              <a:rPr lang="fr-CH" dirty="0" err="1"/>
              <a:t>linking</a:t>
            </a:r>
            <a:r>
              <a:rPr lang="fr-CH" dirty="0"/>
              <a:t> antigène-dépendant des </a:t>
            </a:r>
            <a:r>
              <a:rPr lang="fr-CH" dirty="0" err="1"/>
              <a:t>BCRs</a:t>
            </a:r>
            <a:r>
              <a:rPr lang="fr-CH" dirty="0"/>
              <a:t> </a:t>
            </a:r>
          </a:p>
          <a:p>
            <a:pPr lvl="1"/>
            <a:r>
              <a:rPr lang="fr-CH" sz="2000" dirty="0"/>
              <a:t>activation et apprêtement d’antigène</a:t>
            </a:r>
          </a:p>
          <a:p>
            <a:pPr lvl="1"/>
            <a:r>
              <a:rPr lang="fr-CH" sz="2000" dirty="0"/>
              <a:t>expression accrue de MHC de classe II et de CD80/86</a:t>
            </a:r>
          </a:p>
          <a:p>
            <a:pPr marL="457200" lvl="1" indent="0">
              <a:buNone/>
            </a:pPr>
            <a:endParaRPr lang="fr-CH" sz="2000" dirty="0"/>
          </a:p>
          <a:p>
            <a:pPr marL="457200" indent="-457200">
              <a:buFont typeface="+mj-lt"/>
              <a:buAutoNum type="arabicPeriod" startAt="2"/>
            </a:pPr>
            <a:r>
              <a:rPr lang="fr-CH" dirty="0"/>
              <a:t>Présentation d’antigène à une cellule T</a:t>
            </a:r>
          </a:p>
          <a:p>
            <a:pPr marL="457200" indent="-457200">
              <a:buFont typeface="+mj-lt"/>
              <a:buAutoNum type="arabicPeriod" startAt="2"/>
            </a:pPr>
            <a:endParaRPr lang="fr-CH" dirty="0"/>
          </a:p>
          <a:p>
            <a:pPr marL="457200" indent="-457200">
              <a:buFont typeface="+mj-lt"/>
              <a:buAutoNum type="arabicPeriod" startAt="2"/>
            </a:pPr>
            <a:r>
              <a:rPr lang="fr-CH" dirty="0"/>
              <a:t>Activation de la cellule T, expression accrue de CD40L, production de cytokines</a:t>
            </a:r>
          </a:p>
          <a:p>
            <a:pPr marL="457200" indent="-457200">
              <a:buFont typeface="+mj-lt"/>
              <a:buAutoNum type="arabicPeriod" startAt="2"/>
            </a:pPr>
            <a:endParaRPr lang="fr-CH" dirty="0"/>
          </a:p>
          <a:p>
            <a:pPr marL="457200" indent="-457200">
              <a:buFont typeface="+mj-lt"/>
              <a:buAutoNum type="arabicPeriod" startAt="2"/>
            </a:pPr>
            <a:r>
              <a:rPr lang="fr-CH" dirty="0"/>
              <a:t>Activation CD40- et cytokine-dépendante de la cellule B</a:t>
            </a:r>
          </a:p>
        </p:txBody>
      </p:sp>
      <p:pic>
        <p:nvPicPr>
          <p:cNvPr id="5" name="Image 1" descr="Dia_16.jpg">
            <a:extLst>
              <a:ext uri="{FF2B5EF4-FFF2-40B4-BE49-F238E27FC236}">
                <a16:creationId xmlns:a16="http://schemas.microsoft.com/office/drawing/2014/main" id="{C69AA5E6-3EDF-4FDB-938C-1EA4E61DEF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1592" y="866427"/>
            <a:ext cx="3672408" cy="5875853"/>
          </a:xfrm>
          <a:prstGeom prst="rect">
            <a:avLst/>
          </a:prstGeom>
        </p:spPr>
      </p:pic>
    </p:spTree>
    <p:extLst>
      <p:ext uri="{BB962C8B-B14F-4D97-AF65-F5344CB8AC3E}">
        <p14:creationId xmlns:p14="http://schemas.microsoft.com/office/powerpoint/2010/main" val="3493404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7E223-6AB5-496D-A439-16CB518D1D74}"/>
              </a:ext>
            </a:extLst>
          </p:cNvPr>
          <p:cNvSpPr>
            <a:spLocks noGrp="1"/>
          </p:cNvSpPr>
          <p:nvPr>
            <p:ph type="title"/>
          </p:nvPr>
        </p:nvSpPr>
        <p:spPr/>
        <p:txBody>
          <a:bodyPr>
            <a:normAutofit fontScale="90000"/>
          </a:bodyPr>
          <a:lstStyle/>
          <a:p>
            <a:r>
              <a:rPr lang="fr-CH" dirty="0"/>
              <a:t>Reconnaissance: transport d’antigène vers les ganglions lymphatiques</a:t>
            </a:r>
          </a:p>
        </p:txBody>
      </p:sp>
      <p:sp>
        <p:nvSpPr>
          <p:cNvPr id="3" name="Content Placeholder 2">
            <a:extLst>
              <a:ext uri="{FF2B5EF4-FFF2-40B4-BE49-F238E27FC236}">
                <a16:creationId xmlns:a16="http://schemas.microsoft.com/office/drawing/2014/main" id="{99FF58C9-9F17-4A9C-98D8-DE4D6A462A00}"/>
              </a:ext>
            </a:extLst>
          </p:cNvPr>
          <p:cNvSpPr>
            <a:spLocks noGrp="1"/>
          </p:cNvSpPr>
          <p:nvPr>
            <p:ph idx="1"/>
          </p:nvPr>
        </p:nvSpPr>
        <p:spPr/>
        <p:txBody>
          <a:bodyPr/>
          <a:lstStyle/>
          <a:p>
            <a:pPr marL="0" indent="0">
              <a:buNone/>
            </a:pPr>
            <a:r>
              <a:rPr lang="fr-CH" dirty="0"/>
              <a:t>Les antigènes accèdent aux follicules B des ganglions lymphatiques par les vaisseaux lymphatiques afférents:</a:t>
            </a:r>
          </a:p>
          <a:p>
            <a:r>
              <a:rPr lang="fr-CH" dirty="0"/>
              <a:t>Associés aux cellules dendritiques</a:t>
            </a:r>
          </a:p>
          <a:p>
            <a:r>
              <a:rPr lang="fr-CH" dirty="0"/>
              <a:t>Sous forme d’antigènes libres</a:t>
            </a:r>
          </a:p>
          <a:p>
            <a:endParaRPr lang="fr-CH" dirty="0"/>
          </a:p>
        </p:txBody>
      </p:sp>
      <p:pic>
        <p:nvPicPr>
          <p:cNvPr id="4" name="3809_allsteps.mp4">
            <a:hlinkClick r:id="" action="ppaction://media"/>
            <a:extLst>
              <a:ext uri="{FF2B5EF4-FFF2-40B4-BE49-F238E27FC236}">
                <a16:creationId xmlns:a16="http://schemas.microsoft.com/office/drawing/2014/main" id="{EF6CA47D-F8C8-40D8-A4E5-E124205AA9E3}"/>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812231" y="3136778"/>
            <a:ext cx="4176464" cy="3132348"/>
          </a:xfrm>
          <a:prstGeom prst="rect">
            <a:avLst/>
          </a:prstGeom>
        </p:spPr>
      </p:pic>
      <p:pic>
        <p:nvPicPr>
          <p:cNvPr id="5" name="3809_D_ALLSteps.mp4">
            <a:hlinkClick r:id="" action="ppaction://media"/>
            <a:extLst>
              <a:ext uri="{FF2B5EF4-FFF2-40B4-BE49-F238E27FC236}">
                <a16:creationId xmlns:a16="http://schemas.microsoft.com/office/drawing/2014/main" id="{7C37543D-FDDB-4924-924C-EED6417CB690}"/>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233629" y="3136778"/>
            <a:ext cx="4176464" cy="3132348"/>
          </a:xfrm>
          <a:prstGeom prst="rect">
            <a:avLst/>
          </a:prstGeom>
        </p:spPr>
      </p:pic>
      <p:sp>
        <p:nvSpPr>
          <p:cNvPr id="6" name="Text Box 96">
            <a:extLst>
              <a:ext uri="{FF2B5EF4-FFF2-40B4-BE49-F238E27FC236}">
                <a16:creationId xmlns:a16="http://schemas.microsoft.com/office/drawing/2014/main" id="{0568F1ED-A2A6-499F-93AD-A4FB7D1E92EC}"/>
              </a:ext>
            </a:extLst>
          </p:cNvPr>
          <p:cNvSpPr txBox="1">
            <a:spLocks noChangeArrowheads="1"/>
          </p:cNvSpPr>
          <p:nvPr/>
        </p:nvSpPr>
        <p:spPr bwMode="auto">
          <a:xfrm>
            <a:off x="233629" y="2497300"/>
            <a:ext cx="4176464" cy="338554"/>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Voie DC</a:t>
            </a:r>
          </a:p>
        </p:txBody>
      </p:sp>
      <p:sp>
        <p:nvSpPr>
          <p:cNvPr id="7" name="Text Box 97">
            <a:extLst>
              <a:ext uri="{FF2B5EF4-FFF2-40B4-BE49-F238E27FC236}">
                <a16:creationId xmlns:a16="http://schemas.microsoft.com/office/drawing/2014/main" id="{1E75CCA6-5D43-4243-8984-5456E1F28DB7}"/>
              </a:ext>
            </a:extLst>
          </p:cNvPr>
          <p:cNvSpPr txBox="1">
            <a:spLocks noChangeArrowheads="1"/>
          </p:cNvSpPr>
          <p:nvPr/>
        </p:nvSpPr>
        <p:spPr bwMode="auto">
          <a:xfrm>
            <a:off x="4812230" y="2497300"/>
            <a:ext cx="4176465" cy="338554"/>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Voie d’antigène libre</a:t>
            </a:r>
          </a:p>
        </p:txBody>
      </p:sp>
    </p:spTree>
    <p:extLst>
      <p:ext uri="{BB962C8B-B14F-4D97-AF65-F5344CB8AC3E}">
        <p14:creationId xmlns:p14="http://schemas.microsoft.com/office/powerpoint/2010/main" val="1977583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4"/>
                </p:tgtEl>
              </p:cMediaNode>
            </p:video>
            <p:video>
              <p:cMediaNode vol="80000">
                <p:cTn id="13" fill="hold" display="0">
                  <p:stCondLst>
                    <p:cond delay="indefinite"/>
                  </p:stCondLst>
                </p:cTn>
                <p:tgtEl>
                  <p:spTgt spid="5"/>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42AE4-255A-4B38-9AF7-3A5C71220102}"/>
              </a:ext>
            </a:extLst>
          </p:cNvPr>
          <p:cNvSpPr>
            <a:spLocks noGrp="1"/>
          </p:cNvSpPr>
          <p:nvPr>
            <p:ph type="title"/>
          </p:nvPr>
        </p:nvSpPr>
        <p:spPr/>
        <p:txBody>
          <a:bodyPr/>
          <a:lstStyle/>
          <a:p>
            <a:r>
              <a:rPr lang="fr-CH"/>
              <a:t>Réponse des cellules B: reconnaissance</a:t>
            </a:r>
          </a:p>
        </p:txBody>
      </p:sp>
      <p:pic>
        <p:nvPicPr>
          <p:cNvPr id="6" name="Image 4" descr="Dia_17_3810.jpg">
            <a:extLst>
              <a:ext uri="{FF2B5EF4-FFF2-40B4-BE49-F238E27FC236}">
                <a16:creationId xmlns:a16="http://schemas.microsoft.com/office/drawing/2014/main" id="{32E6F1C4-40ED-4BE6-A246-7E68DD49F075}"/>
              </a:ext>
            </a:extLst>
          </p:cNvPr>
          <p:cNvPicPr>
            <a:picLocks noChangeAspect="1"/>
          </p:cNvPicPr>
          <p:nvPr/>
        </p:nvPicPr>
        <p:blipFill rotWithShape="1">
          <a:blip r:embed="rId2">
            <a:extLst>
              <a:ext uri="{28A0092B-C50C-407E-A947-70E740481C1C}">
                <a14:useLocalDpi xmlns:a14="http://schemas.microsoft.com/office/drawing/2010/main" val="0"/>
              </a:ext>
            </a:extLst>
          </a:blip>
          <a:srcRect l="21982" r="8595"/>
          <a:stretch/>
        </p:blipFill>
        <p:spPr>
          <a:xfrm>
            <a:off x="5267961" y="1453031"/>
            <a:ext cx="3688080" cy="4648452"/>
          </a:xfrm>
          <a:prstGeom prst="rect">
            <a:avLst/>
          </a:prstGeom>
        </p:spPr>
      </p:pic>
      <p:sp>
        <p:nvSpPr>
          <p:cNvPr id="5" name="Content Placeholder 2">
            <a:extLst>
              <a:ext uri="{FF2B5EF4-FFF2-40B4-BE49-F238E27FC236}">
                <a16:creationId xmlns:a16="http://schemas.microsoft.com/office/drawing/2014/main" id="{572DFE34-D510-3647-8430-63CA782B1193}"/>
              </a:ext>
            </a:extLst>
          </p:cNvPr>
          <p:cNvSpPr txBox="1">
            <a:spLocks/>
          </p:cNvSpPr>
          <p:nvPr/>
        </p:nvSpPr>
        <p:spPr>
          <a:xfrm>
            <a:off x="0" y="1094649"/>
            <a:ext cx="5356647" cy="5365216"/>
          </a:xfrm>
          <a:prstGeom prst="rect">
            <a:avLst/>
          </a:prstGeom>
        </p:spPr>
        <p:txBody>
          <a:bodyPr>
            <a:no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buClr>
                <a:srgbClr val="C00000"/>
              </a:buClr>
              <a:buSzPct val="50000"/>
              <a:buFont typeface="Wingdings" charset="2"/>
              <a:buChar char="v"/>
            </a:pPr>
            <a:r>
              <a:rPr lang="fr-CH" sz="1800" dirty="0">
                <a:latin typeface="Palatino" charset="0"/>
                <a:ea typeface="Palatino" charset="0"/>
                <a:cs typeface="Palatino" charset="0"/>
              </a:rPr>
              <a:t>Le complexe du récepteur d’antigène des cellules B (BCR) est un </a:t>
            </a:r>
            <a:r>
              <a:rPr lang="fr-CH" sz="1800" b="1" dirty="0">
                <a:latin typeface="Palatino" charset="0"/>
                <a:ea typeface="Palatino" charset="0"/>
                <a:cs typeface="Palatino" charset="0"/>
              </a:rPr>
              <a:t>complexe protéique </a:t>
            </a:r>
            <a:r>
              <a:rPr lang="fr-CH" sz="1800" b="1" dirty="0" err="1">
                <a:latin typeface="Palatino" charset="0"/>
                <a:ea typeface="Palatino" charset="0"/>
                <a:cs typeface="Palatino" charset="0"/>
              </a:rPr>
              <a:t>multimérique</a:t>
            </a:r>
            <a:r>
              <a:rPr lang="fr-CH" sz="1800" b="1" dirty="0">
                <a:latin typeface="Palatino" charset="0"/>
                <a:ea typeface="Palatino" charset="0"/>
                <a:cs typeface="Palatino" charset="0"/>
              </a:rPr>
              <a:t> </a:t>
            </a:r>
            <a:r>
              <a:rPr lang="fr-CH" sz="1800" dirty="0">
                <a:latin typeface="Palatino" charset="0"/>
                <a:ea typeface="Palatino" charset="0"/>
                <a:cs typeface="Palatino" charset="0"/>
              </a:rPr>
              <a:t>composé des:</a:t>
            </a:r>
          </a:p>
          <a:p>
            <a:pPr lvl="1">
              <a:buClr>
                <a:srgbClr val="C00000"/>
              </a:buClr>
              <a:buSzPct val="50000"/>
              <a:buFont typeface="Wingdings" charset="2"/>
              <a:buChar char="v"/>
            </a:pPr>
            <a:r>
              <a:rPr lang="fr-CH" sz="1800" dirty="0">
                <a:latin typeface="Palatino" charset="0"/>
                <a:ea typeface="Palatino" charset="0"/>
                <a:cs typeface="Palatino" charset="0"/>
              </a:rPr>
              <a:t>Immunoglobulines membranaires (</a:t>
            </a:r>
            <a:r>
              <a:rPr lang="fr-CH" sz="1800" dirty="0" err="1">
                <a:latin typeface="Palatino" charset="0"/>
                <a:ea typeface="Palatino" charset="0"/>
                <a:cs typeface="Palatino" charset="0"/>
              </a:rPr>
              <a:t>IgM</a:t>
            </a:r>
            <a:r>
              <a:rPr lang="fr-CH" sz="1800" dirty="0">
                <a:latin typeface="Palatino" charset="0"/>
                <a:ea typeface="Palatino" charset="0"/>
                <a:cs typeface="Palatino" charset="0"/>
              </a:rPr>
              <a:t> et </a:t>
            </a:r>
            <a:r>
              <a:rPr lang="fr-CH" sz="1800" dirty="0" err="1">
                <a:latin typeface="Palatino" charset="0"/>
                <a:ea typeface="Palatino" charset="0"/>
                <a:cs typeface="Palatino" charset="0"/>
              </a:rPr>
              <a:t>IgD</a:t>
            </a:r>
            <a:r>
              <a:rPr lang="fr-CH" sz="1800" dirty="0">
                <a:latin typeface="Palatino" charset="0"/>
                <a:ea typeface="Palatino" charset="0"/>
                <a:cs typeface="Palatino" charset="0"/>
              </a:rPr>
              <a:t>) </a:t>
            </a:r>
          </a:p>
          <a:p>
            <a:pPr lvl="1">
              <a:buClr>
                <a:srgbClr val="C00000"/>
              </a:buClr>
              <a:buSzPct val="50000"/>
              <a:buFont typeface="Wingdings" charset="2"/>
              <a:buChar char="v"/>
            </a:pPr>
            <a:r>
              <a:rPr lang="fr-CH" sz="1800" dirty="0" err="1">
                <a:latin typeface="Palatino" charset="0"/>
                <a:ea typeface="Palatino" charset="0"/>
                <a:cs typeface="Palatino" charset="0"/>
              </a:rPr>
              <a:t>hétérodimères</a:t>
            </a:r>
            <a:r>
              <a:rPr lang="fr-CH" sz="1800" dirty="0">
                <a:latin typeface="Palatino" charset="0"/>
                <a:ea typeface="Palatino" charset="0"/>
                <a:cs typeface="Palatino" charset="0"/>
              </a:rPr>
              <a:t> de deux polypeptides, </a:t>
            </a:r>
            <a:r>
              <a:rPr lang="fr-CH" sz="1800" dirty="0" err="1">
                <a:latin typeface="Palatino" charset="0"/>
                <a:ea typeface="Palatino" charset="0"/>
                <a:cs typeface="Palatino" charset="0"/>
              </a:rPr>
              <a:t>Ig</a:t>
            </a:r>
            <a:r>
              <a:rPr lang="fr-CH" sz="1800" dirty="0">
                <a:latin typeface="Palatino" charset="0"/>
                <a:ea typeface="Palatino" charset="0"/>
                <a:cs typeface="Palatino" charset="0"/>
              </a:rPr>
              <a:t>-α et </a:t>
            </a:r>
            <a:r>
              <a:rPr lang="fr-CH" sz="1800" dirty="0" err="1">
                <a:latin typeface="Palatino" charset="0"/>
                <a:ea typeface="Palatino" charset="0"/>
                <a:cs typeface="Palatino" charset="0"/>
              </a:rPr>
              <a:t>Ig</a:t>
            </a:r>
            <a:r>
              <a:rPr lang="fr-CH" sz="1800" dirty="0">
                <a:latin typeface="Palatino" charset="0"/>
                <a:ea typeface="Palatino" charset="0"/>
                <a:cs typeface="Palatino" charset="0"/>
              </a:rPr>
              <a:t>-β, associés de façon non-covalente au BCR à un ratio de 1:1. </a:t>
            </a:r>
          </a:p>
          <a:p>
            <a:pPr>
              <a:buClr>
                <a:srgbClr val="C00000"/>
              </a:buClr>
              <a:buSzPct val="50000"/>
              <a:buFont typeface="Wingdings" charset="2"/>
              <a:buChar char="v"/>
            </a:pPr>
            <a:r>
              <a:rPr lang="fr-CH" sz="1800" dirty="0">
                <a:latin typeface="Palatino" charset="0"/>
                <a:ea typeface="Palatino" charset="0"/>
                <a:cs typeface="Palatino" charset="0"/>
              </a:rPr>
              <a:t>Le complexe BCR assure </a:t>
            </a:r>
            <a:r>
              <a:rPr lang="fr-CH" sz="1800" b="1" dirty="0">
                <a:latin typeface="Palatino" charset="0"/>
                <a:ea typeface="Palatino" charset="0"/>
                <a:cs typeface="Palatino" charset="0"/>
              </a:rPr>
              <a:t>deux fonctions</a:t>
            </a:r>
            <a:r>
              <a:rPr lang="fr-CH" sz="1800" dirty="0">
                <a:latin typeface="Palatino" charset="0"/>
                <a:ea typeface="Palatino" charset="0"/>
                <a:cs typeface="Palatino" charset="0"/>
              </a:rPr>
              <a:t>: </a:t>
            </a:r>
          </a:p>
          <a:p>
            <a:pPr lvl="1">
              <a:buClr>
                <a:srgbClr val="C00000"/>
              </a:buClr>
              <a:buSzPct val="50000"/>
              <a:buFont typeface="Wingdings" charset="2"/>
              <a:buChar char="v"/>
            </a:pPr>
            <a:r>
              <a:rPr lang="fr-CH" sz="1800" dirty="0">
                <a:latin typeface="Palatino" charset="0"/>
                <a:ea typeface="Palatino" charset="0"/>
                <a:cs typeface="Palatino" charset="0"/>
              </a:rPr>
              <a:t>Transmettre le signal à l’intérieur de la cellule B afin de signifier la fixation d’antigène</a:t>
            </a:r>
          </a:p>
          <a:p>
            <a:pPr lvl="1">
              <a:buClr>
                <a:srgbClr val="C00000"/>
              </a:buClr>
              <a:buSzPct val="50000"/>
              <a:buFont typeface="Wingdings" charset="2"/>
              <a:buChar char="v"/>
            </a:pPr>
            <a:r>
              <a:rPr lang="fr-CH" sz="1800" dirty="0">
                <a:latin typeface="Palatino" charset="0"/>
                <a:ea typeface="Palatino" charset="0"/>
                <a:cs typeface="Palatino" charset="0"/>
              </a:rPr>
              <a:t>internaliser l’antigène pour son apprêtement et la présentation de peptides dérivés de l’antigène aux cellules </a:t>
            </a:r>
            <a:r>
              <a:rPr lang="fr-CH" sz="1800" dirty="0" err="1">
                <a:latin typeface="Palatino" charset="0"/>
                <a:ea typeface="Palatino" charset="0"/>
                <a:cs typeface="Palatino" charset="0"/>
              </a:rPr>
              <a:t>T</a:t>
            </a:r>
            <a:endParaRPr lang="fr-CH" sz="1800" dirty="0">
              <a:latin typeface="Palatino" charset="0"/>
              <a:ea typeface="Palatino" charset="0"/>
              <a:cs typeface="Palatino" charset="0"/>
            </a:endParaRPr>
          </a:p>
          <a:p>
            <a:pPr>
              <a:buClr>
                <a:srgbClr val="C00000"/>
              </a:buClr>
              <a:buSzPct val="50000"/>
              <a:buFont typeface="Wingdings" charset="2"/>
              <a:buChar char="v"/>
            </a:pPr>
            <a:r>
              <a:rPr lang="fr-CH" sz="1800" b="1" dirty="0" err="1">
                <a:latin typeface="Palatino" charset="0"/>
                <a:ea typeface="Palatino" charset="0"/>
                <a:cs typeface="Palatino" charset="0"/>
              </a:rPr>
              <a:t>Ig</a:t>
            </a:r>
            <a:r>
              <a:rPr lang="fr-CH" sz="1800" b="1" dirty="0">
                <a:latin typeface="Palatino" charset="0"/>
                <a:ea typeface="Palatino" charset="0"/>
                <a:cs typeface="Palatino" charset="0"/>
              </a:rPr>
              <a:t>-α et </a:t>
            </a:r>
            <a:r>
              <a:rPr lang="fr-CH" sz="1800" b="1" dirty="0" err="1">
                <a:latin typeface="Palatino" charset="0"/>
                <a:ea typeface="Palatino" charset="0"/>
                <a:cs typeface="Palatino" charset="0"/>
              </a:rPr>
              <a:t>Ig</a:t>
            </a:r>
            <a:r>
              <a:rPr lang="fr-CH" sz="1800" b="1" dirty="0">
                <a:latin typeface="Palatino" charset="0"/>
                <a:ea typeface="Palatino" charset="0"/>
                <a:cs typeface="Palatino" charset="0"/>
              </a:rPr>
              <a:t>-β </a:t>
            </a:r>
            <a:r>
              <a:rPr lang="fr-CH" sz="1800" dirty="0">
                <a:latin typeface="Palatino" charset="0"/>
                <a:ea typeface="Palatino" charset="0"/>
                <a:cs typeface="Palatino" charset="0"/>
              </a:rPr>
              <a:t>sont des polypeptides transmembranaires de type I de la superfamille des immunoglobulines (</a:t>
            </a:r>
            <a:r>
              <a:rPr lang="fr-CH" sz="1800" dirty="0" err="1">
                <a:latin typeface="Palatino" charset="0"/>
                <a:ea typeface="Palatino" charset="0"/>
                <a:cs typeface="Palatino" charset="0"/>
              </a:rPr>
              <a:t>Ig</a:t>
            </a:r>
            <a:r>
              <a:rPr lang="fr-CH" sz="1800" dirty="0">
                <a:latin typeface="Palatino" charset="0"/>
                <a:ea typeface="Palatino" charset="0"/>
                <a:cs typeface="Palatino" charset="0"/>
              </a:rPr>
              <a:t>) liés par un pont </a:t>
            </a:r>
            <a:r>
              <a:rPr lang="fr-CH" sz="1800" dirty="0" err="1">
                <a:latin typeface="Palatino" charset="0"/>
                <a:ea typeface="Palatino" charset="0"/>
                <a:cs typeface="Palatino" charset="0"/>
              </a:rPr>
              <a:t>disulphide</a:t>
            </a:r>
            <a:r>
              <a:rPr lang="fr-CH" sz="1800" dirty="0">
                <a:latin typeface="Palatino" charset="0"/>
                <a:ea typeface="Palatino" charset="0"/>
                <a:cs typeface="Palatino" charset="0"/>
              </a:rPr>
              <a:t> et contenant des motifs ITAM.</a:t>
            </a:r>
          </a:p>
        </p:txBody>
      </p:sp>
      <p:sp>
        <p:nvSpPr>
          <p:cNvPr id="4" name="Espace réservé du contenu 3">
            <a:extLst>
              <a:ext uri="{FF2B5EF4-FFF2-40B4-BE49-F238E27FC236}">
                <a16:creationId xmlns:a16="http://schemas.microsoft.com/office/drawing/2014/main" id="{3B2A8CA0-EDA2-C04B-886D-2E90D0461B3B}"/>
              </a:ext>
            </a:extLst>
          </p:cNvPr>
          <p:cNvSpPr>
            <a:spLocks noGrp="1"/>
          </p:cNvSpPr>
          <p:nvPr>
            <p:ph idx="1"/>
          </p:nvPr>
        </p:nvSpPr>
        <p:spPr>
          <a:xfrm>
            <a:off x="233629" y="903910"/>
            <a:ext cx="5471135" cy="5365216"/>
          </a:xfrm>
        </p:spPr>
        <p:txBody>
          <a:bodyPr/>
          <a:lstStyle/>
          <a:p>
            <a:endParaRPr lang="fr-FR" dirty="0"/>
          </a:p>
        </p:txBody>
      </p:sp>
    </p:spTree>
    <p:extLst>
      <p:ext uri="{BB962C8B-B14F-4D97-AF65-F5344CB8AC3E}">
        <p14:creationId xmlns:p14="http://schemas.microsoft.com/office/powerpoint/2010/main" val="2379726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5589A-7BF2-4A3A-8683-67D723EAB820}"/>
              </a:ext>
            </a:extLst>
          </p:cNvPr>
          <p:cNvSpPr>
            <a:spLocks noGrp="1"/>
          </p:cNvSpPr>
          <p:nvPr>
            <p:ph type="title"/>
          </p:nvPr>
        </p:nvSpPr>
        <p:spPr/>
        <p:txBody>
          <a:bodyPr/>
          <a:lstStyle/>
          <a:p>
            <a:r>
              <a:rPr lang="fr-CH" dirty="0"/>
              <a:t>Activation des cellules B: </a:t>
            </a:r>
            <a:r>
              <a:rPr lang="fr-CH" dirty="0" err="1"/>
              <a:t>co-récepteurs</a:t>
            </a:r>
            <a:r>
              <a:rPr lang="fr-CH" dirty="0"/>
              <a:t> activateurs </a:t>
            </a:r>
          </a:p>
        </p:txBody>
      </p:sp>
      <p:sp>
        <p:nvSpPr>
          <p:cNvPr id="3" name="Content Placeholder 2">
            <a:extLst>
              <a:ext uri="{FF2B5EF4-FFF2-40B4-BE49-F238E27FC236}">
                <a16:creationId xmlns:a16="http://schemas.microsoft.com/office/drawing/2014/main" id="{4FC76597-40B2-4EDA-A3C0-23550EE2EBF5}"/>
              </a:ext>
            </a:extLst>
          </p:cNvPr>
          <p:cNvSpPr>
            <a:spLocks noGrp="1"/>
          </p:cNvSpPr>
          <p:nvPr>
            <p:ph sz="half" idx="1"/>
          </p:nvPr>
        </p:nvSpPr>
        <p:spPr>
          <a:xfrm>
            <a:off x="0" y="1685696"/>
            <a:ext cx="4328172" cy="4351338"/>
          </a:xfrm>
        </p:spPr>
        <p:txBody>
          <a:bodyPr/>
          <a:lstStyle/>
          <a:p>
            <a:r>
              <a:rPr lang="fr-CH" dirty="0"/>
              <a:t>Les </a:t>
            </a:r>
            <a:r>
              <a:rPr lang="fr-CH" dirty="0" err="1"/>
              <a:t>co-récepteurs</a:t>
            </a:r>
            <a:r>
              <a:rPr lang="fr-CH" dirty="0"/>
              <a:t> informent la cellule B de son environnement et mettent en contexte la transduction du signal  par le BCR. </a:t>
            </a:r>
          </a:p>
          <a:p>
            <a:r>
              <a:rPr lang="fr-CH" dirty="0"/>
              <a:t>ex. Les </a:t>
            </a:r>
            <a:r>
              <a:rPr lang="fr-CH" dirty="0" err="1"/>
              <a:t>co-récepteurs</a:t>
            </a:r>
            <a:r>
              <a:rPr lang="fr-CH" dirty="0"/>
              <a:t> activateurs CD21/CR2 qui fixent le complément C3d. </a:t>
            </a:r>
          </a:p>
          <a:p>
            <a:r>
              <a:rPr lang="fr-CH" dirty="0"/>
              <a:t>Les récepteurs activateurs réduisent quantité d’antigène nécessaire à l’activation de la cellule B</a:t>
            </a:r>
            <a:br>
              <a:rPr lang="fr-CH" dirty="0"/>
            </a:br>
            <a:endParaRPr lang="fr-CH" dirty="0"/>
          </a:p>
        </p:txBody>
      </p:sp>
      <p:pic>
        <p:nvPicPr>
          <p:cNvPr id="4" name="Picture 1">
            <a:extLst>
              <a:ext uri="{FF2B5EF4-FFF2-40B4-BE49-F238E27FC236}">
                <a16:creationId xmlns:a16="http://schemas.microsoft.com/office/drawing/2014/main" id="{FC4E29A0-7B6A-4456-9E93-A61C4C85A591}"/>
              </a:ext>
            </a:extLst>
          </p:cNvPr>
          <p:cNvPicPr>
            <a:picLocks noChangeAspect="1"/>
          </p:cNvPicPr>
          <p:nvPr/>
        </p:nvPicPr>
        <p:blipFill rotWithShape="1">
          <a:blip r:embed="rId2">
            <a:extLst>
              <a:ext uri="{28A0092B-C50C-407E-A947-70E740481C1C}">
                <a14:useLocalDpi xmlns:a14="http://schemas.microsoft.com/office/drawing/2010/main" val="0"/>
              </a:ext>
            </a:extLst>
          </a:blip>
          <a:srcRect b="1805"/>
          <a:stretch/>
        </p:blipFill>
        <p:spPr bwMode="auto">
          <a:xfrm>
            <a:off x="4328172" y="1388162"/>
            <a:ext cx="4640263" cy="3367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TextBox 9">
            <a:extLst>
              <a:ext uri="{FF2B5EF4-FFF2-40B4-BE49-F238E27FC236}">
                <a16:creationId xmlns:a16="http://schemas.microsoft.com/office/drawing/2014/main" id="{E393612E-7E0B-4B05-B1FC-033C72772E1F}"/>
              </a:ext>
            </a:extLst>
          </p:cNvPr>
          <p:cNvSpPr txBox="1"/>
          <p:nvPr/>
        </p:nvSpPr>
        <p:spPr>
          <a:xfrm>
            <a:off x="188518" y="5375315"/>
            <a:ext cx="8825027" cy="1169551"/>
          </a:xfrm>
          <a:prstGeom prst="rect">
            <a:avLst/>
          </a:prstGeom>
          <a:noFill/>
        </p:spPr>
        <p:txBody>
          <a:bodyPr wrap="square" rtlCol="0">
            <a:spAutoFit/>
          </a:bodyPr>
          <a:lstStyle/>
          <a:p>
            <a:r>
              <a:rPr lang="fr-CH" sz="1400" dirty="0">
                <a:latin typeface="+mj-lt"/>
              </a:rPr>
              <a:t>À noter: l’engagement de CD21/CR2 favorise nettement l’activation antigène-dépendante des cellules B. De ce fait, les protéines du complément font office de signaux complémentaires pour l’activation des cellules B, et fonctionnent ensemble avec l’antigène (le signal 1) dans l’initiation de la prolifération et de la différenciation des cellules B. Ce rôle du complément dans la réponse immunitaire humorale illustre à nouveau la notion que les réponses immunitaires innées aux microbes fournissent des signaux complémentaires aux antigènes capables de stimuler l’activation des lymphocytes.</a:t>
            </a:r>
          </a:p>
        </p:txBody>
      </p:sp>
    </p:spTree>
    <p:extLst>
      <p:ext uri="{BB962C8B-B14F-4D97-AF65-F5344CB8AC3E}">
        <p14:creationId xmlns:p14="http://schemas.microsoft.com/office/powerpoint/2010/main" val="869476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364E-DA9E-4BFE-BB8D-0B5EEAEFB7AE}"/>
              </a:ext>
            </a:extLst>
          </p:cNvPr>
          <p:cNvSpPr>
            <a:spLocks noGrp="1"/>
          </p:cNvSpPr>
          <p:nvPr>
            <p:ph type="title"/>
          </p:nvPr>
        </p:nvSpPr>
        <p:spPr/>
        <p:txBody>
          <a:bodyPr/>
          <a:lstStyle/>
          <a:p>
            <a:r>
              <a:rPr lang="fr-CH"/>
              <a:t>Activation des cellules B: transduction du signal</a:t>
            </a:r>
          </a:p>
        </p:txBody>
      </p:sp>
      <p:sp>
        <p:nvSpPr>
          <p:cNvPr id="3" name="Content Placeholder 2">
            <a:extLst>
              <a:ext uri="{FF2B5EF4-FFF2-40B4-BE49-F238E27FC236}">
                <a16:creationId xmlns:a16="http://schemas.microsoft.com/office/drawing/2014/main" id="{7F074FE5-0823-48CD-B02A-330741E47566}"/>
              </a:ext>
            </a:extLst>
          </p:cNvPr>
          <p:cNvSpPr>
            <a:spLocks noGrp="1"/>
          </p:cNvSpPr>
          <p:nvPr>
            <p:ph sz="half" idx="1"/>
          </p:nvPr>
        </p:nvSpPr>
        <p:spPr>
          <a:xfrm>
            <a:off x="208818" y="1584416"/>
            <a:ext cx="4582638" cy="4351338"/>
          </a:xfrm>
        </p:spPr>
        <p:txBody>
          <a:bodyPr>
            <a:normAutofit fontScale="85000" lnSpcReduction="20000"/>
          </a:bodyPr>
          <a:lstStyle/>
          <a:p>
            <a:pPr marL="0" indent="0">
              <a:lnSpc>
                <a:spcPct val="120000"/>
              </a:lnSpc>
              <a:spcBef>
                <a:spcPts val="0"/>
              </a:spcBef>
              <a:buNone/>
            </a:pPr>
            <a:r>
              <a:rPr lang="fr-CH" dirty="0"/>
              <a:t>Trois </a:t>
            </a:r>
            <a:r>
              <a:rPr lang="fr-CH" b="1" dirty="0"/>
              <a:t>voies </a:t>
            </a:r>
            <a:r>
              <a:rPr lang="fr-CH" dirty="0"/>
              <a:t>sont activées:</a:t>
            </a:r>
          </a:p>
          <a:p>
            <a:pPr>
              <a:lnSpc>
                <a:spcPct val="120000"/>
              </a:lnSpc>
              <a:spcBef>
                <a:spcPts val="0"/>
              </a:spcBef>
            </a:pPr>
            <a:r>
              <a:rPr lang="fr-CH" dirty="0" err="1"/>
              <a:t>NFκB</a:t>
            </a:r>
            <a:endParaRPr lang="fr-CH" dirty="0"/>
          </a:p>
          <a:p>
            <a:pPr>
              <a:lnSpc>
                <a:spcPct val="120000"/>
              </a:lnSpc>
              <a:spcBef>
                <a:spcPts val="0"/>
              </a:spcBef>
            </a:pPr>
            <a:r>
              <a:rPr lang="fr-CH" dirty="0"/>
              <a:t>NF-AT</a:t>
            </a:r>
          </a:p>
          <a:p>
            <a:pPr>
              <a:lnSpc>
                <a:spcPct val="120000"/>
              </a:lnSpc>
              <a:spcBef>
                <a:spcPts val="0"/>
              </a:spcBef>
            </a:pPr>
            <a:r>
              <a:rPr lang="fr-CH" dirty="0"/>
              <a:t>MAP kinase</a:t>
            </a:r>
          </a:p>
          <a:p>
            <a:pPr marL="0" indent="0">
              <a:lnSpc>
                <a:spcPct val="120000"/>
              </a:lnSpc>
              <a:spcBef>
                <a:spcPts val="0"/>
              </a:spcBef>
              <a:buNone/>
            </a:pPr>
            <a:endParaRPr lang="fr-CH" dirty="0"/>
          </a:p>
          <a:p>
            <a:pPr marL="0" indent="0">
              <a:lnSpc>
                <a:spcPct val="120000"/>
              </a:lnSpc>
              <a:spcBef>
                <a:spcPts val="0"/>
              </a:spcBef>
              <a:buNone/>
            </a:pPr>
            <a:r>
              <a:rPr lang="fr-CH" b="1" dirty="0"/>
              <a:t>Conséquences</a:t>
            </a:r>
            <a:r>
              <a:rPr lang="fr-CH" dirty="0"/>
              <a:t> de la reconnaissance d’antigène par les cellules B:</a:t>
            </a:r>
          </a:p>
          <a:p>
            <a:pPr>
              <a:lnSpc>
                <a:spcPct val="120000"/>
              </a:lnSpc>
              <a:spcBef>
                <a:spcPts val="0"/>
              </a:spcBef>
            </a:pPr>
            <a:r>
              <a:rPr lang="fr-CH" dirty="0"/>
              <a:t>Expression de récepteurs de cytokines</a:t>
            </a:r>
          </a:p>
          <a:p>
            <a:pPr>
              <a:lnSpc>
                <a:spcPct val="120000"/>
              </a:lnSpc>
              <a:spcBef>
                <a:spcPts val="0"/>
              </a:spcBef>
            </a:pPr>
            <a:r>
              <a:rPr lang="fr-CH" dirty="0"/>
              <a:t>Expression de molécules </a:t>
            </a:r>
            <a:r>
              <a:rPr lang="fr-CH" dirty="0" err="1"/>
              <a:t>co</a:t>
            </a:r>
            <a:r>
              <a:rPr lang="fr-CH" dirty="0"/>
              <a:t>-stimulatrices (CD80/CD86)</a:t>
            </a:r>
          </a:p>
          <a:p>
            <a:pPr>
              <a:lnSpc>
                <a:spcPct val="120000"/>
              </a:lnSpc>
              <a:spcBef>
                <a:spcPts val="0"/>
              </a:spcBef>
            </a:pPr>
            <a:r>
              <a:rPr lang="fr-CH" dirty="0"/>
              <a:t>Expression de MHC II</a:t>
            </a:r>
          </a:p>
          <a:p>
            <a:pPr>
              <a:lnSpc>
                <a:spcPct val="120000"/>
              </a:lnSpc>
              <a:spcBef>
                <a:spcPts val="0"/>
              </a:spcBef>
            </a:pPr>
            <a:r>
              <a:rPr lang="fr-CH" dirty="0"/>
              <a:t>Expression de molécules d’adhésion </a:t>
            </a:r>
            <a:r>
              <a:rPr lang="fr-CH" dirty="0">
                <a:sym typeface="Wingdings" panose="05000000000000000000" pitchFamily="2" charset="2"/>
              </a:rPr>
              <a:t></a:t>
            </a:r>
            <a:r>
              <a:rPr lang="fr-CH" dirty="0"/>
              <a:t> favorise l’interaction des cellules B avec les cellules T helper</a:t>
            </a:r>
          </a:p>
          <a:p>
            <a:pPr>
              <a:lnSpc>
                <a:spcPct val="120000"/>
              </a:lnSpc>
              <a:spcBef>
                <a:spcPts val="0"/>
              </a:spcBef>
            </a:pPr>
            <a:r>
              <a:rPr lang="fr-CH" dirty="0"/>
              <a:t>Internalisation de l’antigène et présentation par MHC II.</a:t>
            </a:r>
          </a:p>
          <a:p>
            <a:pPr>
              <a:lnSpc>
                <a:spcPct val="120000"/>
              </a:lnSpc>
              <a:spcBef>
                <a:spcPts val="0"/>
              </a:spcBef>
            </a:pPr>
            <a:endParaRPr lang="fr-CH" dirty="0"/>
          </a:p>
        </p:txBody>
      </p:sp>
      <p:sp>
        <p:nvSpPr>
          <p:cNvPr id="4" name="Content Placeholder 3">
            <a:extLst>
              <a:ext uri="{FF2B5EF4-FFF2-40B4-BE49-F238E27FC236}">
                <a16:creationId xmlns:a16="http://schemas.microsoft.com/office/drawing/2014/main" id="{21C87B35-B49E-4A56-8B22-AB52A19F0C24}"/>
              </a:ext>
            </a:extLst>
          </p:cNvPr>
          <p:cNvSpPr>
            <a:spLocks noGrp="1"/>
          </p:cNvSpPr>
          <p:nvPr>
            <p:ph sz="half" idx="2"/>
          </p:nvPr>
        </p:nvSpPr>
        <p:spPr>
          <a:xfrm>
            <a:off x="4791456" y="1584416"/>
            <a:ext cx="3886200" cy="4351338"/>
          </a:xfrm>
        </p:spPr>
        <p:txBody>
          <a:bodyPr>
            <a:normAutofit fontScale="85000" lnSpcReduction="20000"/>
          </a:bodyPr>
          <a:lstStyle/>
          <a:p>
            <a:pPr marL="0" indent="0">
              <a:buNone/>
            </a:pPr>
            <a:r>
              <a:rPr lang="fr-CH" b="1" dirty="0"/>
              <a:t>Étapes initiales</a:t>
            </a:r>
          </a:p>
        </p:txBody>
      </p:sp>
      <p:pic>
        <p:nvPicPr>
          <p:cNvPr id="5" name="3812_activ_2-3.mp4">
            <a:hlinkClick r:id="" action="ppaction://media"/>
            <a:extLst>
              <a:ext uri="{FF2B5EF4-FFF2-40B4-BE49-F238E27FC236}">
                <a16:creationId xmlns:a16="http://schemas.microsoft.com/office/drawing/2014/main" id="{03627A4D-82E2-4C7F-B58F-A3F9FC7DBC9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791456" y="1951512"/>
            <a:ext cx="4320480" cy="3617146"/>
          </a:xfrm>
          <a:prstGeom prst="rect">
            <a:avLst/>
          </a:prstGeom>
        </p:spPr>
      </p:pic>
    </p:spTree>
    <p:extLst>
      <p:ext uri="{BB962C8B-B14F-4D97-AF65-F5344CB8AC3E}">
        <p14:creationId xmlns:p14="http://schemas.microsoft.com/office/powerpoint/2010/main" val="32647693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364E-DA9E-4BFE-BB8D-0B5EEAEFB7AE}"/>
              </a:ext>
            </a:extLst>
          </p:cNvPr>
          <p:cNvSpPr>
            <a:spLocks noGrp="1"/>
          </p:cNvSpPr>
          <p:nvPr>
            <p:ph type="title"/>
          </p:nvPr>
        </p:nvSpPr>
        <p:spPr/>
        <p:txBody>
          <a:bodyPr/>
          <a:lstStyle/>
          <a:p>
            <a:r>
              <a:rPr lang="fr-CH"/>
              <a:t>Activation des cellules B: transduction du signal</a:t>
            </a:r>
          </a:p>
        </p:txBody>
      </p:sp>
      <p:sp>
        <p:nvSpPr>
          <p:cNvPr id="3" name="Content Placeholder 2">
            <a:extLst>
              <a:ext uri="{FF2B5EF4-FFF2-40B4-BE49-F238E27FC236}">
                <a16:creationId xmlns:a16="http://schemas.microsoft.com/office/drawing/2014/main" id="{7F074FE5-0823-48CD-B02A-330741E47566}"/>
              </a:ext>
            </a:extLst>
          </p:cNvPr>
          <p:cNvSpPr>
            <a:spLocks noGrp="1"/>
          </p:cNvSpPr>
          <p:nvPr>
            <p:ph sz="half" idx="1"/>
          </p:nvPr>
        </p:nvSpPr>
        <p:spPr>
          <a:xfrm>
            <a:off x="208818" y="1584416"/>
            <a:ext cx="4582638" cy="4351338"/>
          </a:xfrm>
        </p:spPr>
        <p:txBody>
          <a:bodyPr>
            <a:normAutofit fontScale="85000" lnSpcReduction="20000"/>
          </a:bodyPr>
          <a:lstStyle/>
          <a:p>
            <a:pPr marL="0" indent="0">
              <a:lnSpc>
                <a:spcPct val="120000"/>
              </a:lnSpc>
              <a:spcBef>
                <a:spcPts val="0"/>
              </a:spcBef>
              <a:buNone/>
            </a:pPr>
            <a:r>
              <a:rPr lang="fr-CH" dirty="0"/>
              <a:t>Trois </a:t>
            </a:r>
            <a:r>
              <a:rPr lang="fr-CH" b="1" dirty="0"/>
              <a:t>voies </a:t>
            </a:r>
            <a:r>
              <a:rPr lang="fr-CH" dirty="0"/>
              <a:t>sont activées:</a:t>
            </a:r>
          </a:p>
          <a:p>
            <a:pPr>
              <a:lnSpc>
                <a:spcPct val="120000"/>
              </a:lnSpc>
              <a:spcBef>
                <a:spcPts val="0"/>
              </a:spcBef>
            </a:pPr>
            <a:r>
              <a:rPr lang="fr-CH" b="1" dirty="0" err="1">
                <a:solidFill>
                  <a:srgbClr val="FF0000"/>
                </a:solidFill>
              </a:rPr>
              <a:t>NFκB</a:t>
            </a:r>
            <a:endParaRPr lang="fr-CH" b="1" dirty="0">
              <a:solidFill>
                <a:srgbClr val="FF0000"/>
              </a:solidFill>
            </a:endParaRPr>
          </a:p>
          <a:p>
            <a:pPr>
              <a:lnSpc>
                <a:spcPct val="120000"/>
              </a:lnSpc>
              <a:spcBef>
                <a:spcPts val="0"/>
              </a:spcBef>
            </a:pPr>
            <a:r>
              <a:rPr lang="fr-CH" dirty="0"/>
              <a:t>NF-AT</a:t>
            </a:r>
          </a:p>
          <a:p>
            <a:pPr>
              <a:lnSpc>
                <a:spcPct val="120000"/>
              </a:lnSpc>
              <a:spcBef>
                <a:spcPts val="0"/>
              </a:spcBef>
            </a:pPr>
            <a:r>
              <a:rPr lang="fr-CH" dirty="0"/>
              <a:t>MAP kinase</a:t>
            </a:r>
          </a:p>
          <a:p>
            <a:pPr marL="0" indent="0">
              <a:lnSpc>
                <a:spcPct val="120000"/>
              </a:lnSpc>
              <a:spcBef>
                <a:spcPts val="0"/>
              </a:spcBef>
              <a:buNone/>
            </a:pPr>
            <a:endParaRPr lang="fr-CH" dirty="0"/>
          </a:p>
          <a:p>
            <a:pPr marL="0" indent="0">
              <a:lnSpc>
                <a:spcPct val="120000"/>
              </a:lnSpc>
              <a:spcBef>
                <a:spcPts val="0"/>
              </a:spcBef>
              <a:buNone/>
            </a:pPr>
            <a:r>
              <a:rPr lang="fr-CH" b="1" dirty="0"/>
              <a:t>Conséquences</a:t>
            </a:r>
            <a:r>
              <a:rPr lang="fr-CH" dirty="0"/>
              <a:t> de la reconnaissance d’antigène par les cellules B:</a:t>
            </a:r>
          </a:p>
          <a:p>
            <a:pPr>
              <a:lnSpc>
                <a:spcPct val="120000"/>
              </a:lnSpc>
              <a:spcBef>
                <a:spcPts val="0"/>
              </a:spcBef>
            </a:pPr>
            <a:r>
              <a:rPr lang="fr-CH" dirty="0"/>
              <a:t>Expression de récepteurs de cytokines</a:t>
            </a:r>
          </a:p>
          <a:p>
            <a:pPr>
              <a:lnSpc>
                <a:spcPct val="120000"/>
              </a:lnSpc>
              <a:spcBef>
                <a:spcPts val="0"/>
              </a:spcBef>
            </a:pPr>
            <a:r>
              <a:rPr lang="fr-CH" dirty="0"/>
              <a:t>Expression de molécules </a:t>
            </a:r>
            <a:r>
              <a:rPr lang="fr-CH" dirty="0" err="1"/>
              <a:t>co</a:t>
            </a:r>
            <a:r>
              <a:rPr lang="fr-CH" dirty="0"/>
              <a:t>-stimulatrices (CD80/CD86)</a:t>
            </a:r>
          </a:p>
          <a:p>
            <a:pPr>
              <a:lnSpc>
                <a:spcPct val="120000"/>
              </a:lnSpc>
              <a:spcBef>
                <a:spcPts val="0"/>
              </a:spcBef>
            </a:pPr>
            <a:r>
              <a:rPr lang="fr-CH" dirty="0"/>
              <a:t>Expression de MHC II</a:t>
            </a:r>
          </a:p>
          <a:p>
            <a:pPr>
              <a:lnSpc>
                <a:spcPct val="120000"/>
              </a:lnSpc>
              <a:spcBef>
                <a:spcPts val="0"/>
              </a:spcBef>
            </a:pPr>
            <a:r>
              <a:rPr lang="fr-CH" dirty="0"/>
              <a:t>Expression de molécules d’adhésion </a:t>
            </a:r>
            <a:r>
              <a:rPr lang="fr-CH" dirty="0">
                <a:sym typeface="Wingdings" panose="05000000000000000000" pitchFamily="2" charset="2"/>
              </a:rPr>
              <a:t></a:t>
            </a:r>
            <a:r>
              <a:rPr lang="fr-CH" dirty="0"/>
              <a:t> favorise l’interaction des cellules B avec les cellules T helper</a:t>
            </a:r>
          </a:p>
          <a:p>
            <a:pPr>
              <a:lnSpc>
                <a:spcPct val="120000"/>
              </a:lnSpc>
              <a:spcBef>
                <a:spcPts val="0"/>
              </a:spcBef>
            </a:pPr>
            <a:r>
              <a:rPr lang="fr-CH" dirty="0"/>
              <a:t>Internalisation de l’antigène et présentation par MHC II.</a:t>
            </a:r>
          </a:p>
          <a:p>
            <a:pPr>
              <a:lnSpc>
                <a:spcPct val="120000"/>
              </a:lnSpc>
              <a:spcBef>
                <a:spcPts val="0"/>
              </a:spcBef>
            </a:pPr>
            <a:endParaRPr lang="fr-CH" dirty="0"/>
          </a:p>
        </p:txBody>
      </p:sp>
      <p:sp>
        <p:nvSpPr>
          <p:cNvPr id="4" name="Content Placeholder 3">
            <a:extLst>
              <a:ext uri="{FF2B5EF4-FFF2-40B4-BE49-F238E27FC236}">
                <a16:creationId xmlns:a16="http://schemas.microsoft.com/office/drawing/2014/main" id="{21C87B35-B49E-4A56-8B22-AB52A19F0C24}"/>
              </a:ext>
            </a:extLst>
          </p:cNvPr>
          <p:cNvSpPr>
            <a:spLocks noGrp="1"/>
          </p:cNvSpPr>
          <p:nvPr>
            <p:ph sz="half" idx="2"/>
          </p:nvPr>
        </p:nvSpPr>
        <p:spPr>
          <a:xfrm>
            <a:off x="4791456" y="1584416"/>
            <a:ext cx="3886200" cy="4351338"/>
          </a:xfrm>
        </p:spPr>
        <p:txBody>
          <a:bodyPr>
            <a:normAutofit fontScale="85000" lnSpcReduction="20000"/>
          </a:bodyPr>
          <a:lstStyle/>
          <a:p>
            <a:pPr marL="0" indent="0">
              <a:buNone/>
            </a:pPr>
            <a:r>
              <a:rPr lang="fr-CH" b="1" dirty="0"/>
              <a:t>Activation de la voie </a:t>
            </a:r>
            <a:r>
              <a:rPr lang="fr-CH" b="1" dirty="0" err="1"/>
              <a:t>NFκB</a:t>
            </a:r>
            <a:r>
              <a:rPr lang="fr-CH" b="1" dirty="0"/>
              <a:t>*</a:t>
            </a:r>
          </a:p>
        </p:txBody>
      </p:sp>
      <p:pic>
        <p:nvPicPr>
          <p:cNvPr id="6" name="3813_NFkb_1.mp4">
            <a:hlinkClick r:id="" action="ppaction://media"/>
            <a:extLst>
              <a:ext uri="{FF2B5EF4-FFF2-40B4-BE49-F238E27FC236}">
                <a16:creationId xmlns:a16="http://schemas.microsoft.com/office/drawing/2014/main" id="{35AE1F0C-DF00-484E-9EE2-BA542AA9394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90509" y="2046962"/>
            <a:ext cx="4453491" cy="3305326"/>
          </a:xfrm>
          <a:prstGeom prst="rect">
            <a:avLst/>
          </a:prstGeom>
        </p:spPr>
      </p:pic>
    </p:spTree>
    <p:extLst>
      <p:ext uri="{BB962C8B-B14F-4D97-AF65-F5344CB8AC3E}">
        <p14:creationId xmlns:p14="http://schemas.microsoft.com/office/powerpoint/2010/main" val="29580332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364E-DA9E-4BFE-BB8D-0B5EEAEFB7AE}"/>
              </a:ext>
            </a:extLst>
          </p:cNvPr>
          <p:cNvSpPr>
            <a:spLocks noGrp="1"/>
          </p:cNvSpPr>
          <p:nvPr>
            <p:ph type="title"/>
          </p:nvPr>
        </p:nvSpPr>
        <p:spPr/>
        <p:txBody>
          <a:bodyPr/>
          <a:lstStyle/>
          <a:p>
            <a:r>
              <a:rPr lang="fr-CH"/>
              <a:t>Activation des cellules B: transduction du signal</a:t>
            </a:r>
          </a:p>
        </p:txBody>
      </p:sp>
      <p:sp>
        <p:nvSpPr>
          <p:cNvPr id="3" name="Content Placeholder 2">
            <a:extLst>
              <a:ext uri="{FF2B5EF4-FFF2-40B4-BE49-F238E27FC236}">
                <a16:creationId xmlns:a16="http://schemas.microsoft.com/office/drawing/2014/main" id="{7F074FE5-0823-48CD-B02A-330741E47566}"/>
              </a:ext>
            </a:extLst>
          </p:cNvPr>
          <p:cNvSpPr>
            <a:spLocks noGrp="1"/>
          </p:cNvSpPr>
          <p:nvPr>
            <p:ph sz="half" idx="1"/>
          </p:nvPr>
        </p:nvSpPr>
        <p:spPr>
          <a:xfrm>
            <a:off x="208818" y="1584416"/>
            <a:ext cx="4582638" cy="4351338"/>
          </a:xfrm>
        </p:spPr>
        <p:txBody>
          <a:bodyPr>
            <a:normAutofit fontScale="85000" lnSpcReduction="20000"/>
          </a:bodyPr>
          <a:lstStyle/>
          <a:p>
            <a:pPr marL="0" indent="0">
              <a:lnSpc>
                <a:spcPct val="120000"/>
              </a:lnSpc>
              <a:spcBef>
                <a:spcPts val="0"/>
              </a:spcBef>
              <a:buNone/>
            </a:pPr>
            <a:r>
              <a:rPr lang="fr-CH" dirty="0"/>
              <a:t>Trois </a:t>
            </a:r>
            <a:r>
              <a:rPr lang="fr-CH" b="1" dirty="0"/>
              <a:t>voies </a:t>
            </a:r>
            <a:r>
              <a:rPr lang="fr-CH" dirty="0"/>
              <a:t>sont activées:</a:t>
            </a:r>
          </a:p>
          <a:p>
            <a:pPr>
              <a:lnSpc>
                <a:spcPct val="120000"/>
              </a:lnSpc>
              <a:spcBef>
                <a:spcPts val="0"/>
              </a:spcBef>
            </a:pPr>
            <a:r>
              <a:rPr lang="fr-CH" dirty="0" err="1"/>
              <a:t>NFκB</a:t>
            </a:r>
            <a:endParaRPr lang="fr-CH" dirty="0"/>
          </a:p>
          <a:p>
            <a:pPr>
              <a:lnSpc>
                <a:spcPct val="120000"/>
              </a:lnSpc>
              <a:spcBef>
                <a:spcPts val="0"/>
              </a:spcBef>
            </a:pPr>
            <a:r>
              <a:rPr lang="fr-CH" b="1" dirty="0">
                <a:solidFill>
                  <a:srgbClr val="FF0000"/>
                </a:solidFill>
              </a:rPr>
              <a:t>NF-AT</a:t>
            </a:r>
          </a:p>
          <a:p>
            <a:pPr>
              <a:lnSpc>
                <a:spcPct val="120000"/>
              </a:lnSpc>
              <a:spcBef>
                <a:spcPts val="0"/>
              </a:spcBef>
            </a:pPr>
            <a:r>
              <a:rPr lang="fr-CH" dirty="0"/>
              <a:t>MAP kinase</a:t>
            </a:r>
          </a:p>
          <a:p>
            <a:pPr marL="0" indent="0">
              <a:lnSpc>
                <a:spcPct val="120000"/>
              </a:lnSpc>
              <a:spcBef>
                <a:spcPts val="0"/>
              </a:spcBef>
              <a:buNone/>
            </a:pPr>
            <a:endParaRPr lang="fr-CH" dirty="0"/>
          </a:p>
          <a:p>
            <a:pPr marL="0" indent="0">
              <a:lnSpc>
                <a:spcPct val="120000"/>
              </a:lnSpc>
              <a:spcBef>
                <a:spcPts val="0"/>
              </a:spcBef>
              <a:buNone/>
            </a:pPr>
            <a:r>
              <a:rPr lang="fr-CH" b="1" dirty="0"/>
              <a:t>Conséquences</a:t>
            </a:r>
            <a:r>
              <a:rPr lang="fr-CH" dirty="0"/>
              <a:t> de la reconnaissance d’antigène par les cellules B:</a:t>
            </a:r>
          </a:p>
          <a:p>
            <a:pPr>
              <a:lnSpc>
                <a:spcPct val="120000"/>
              </a:lnSpc>
              <a:spcBef>
                <a:spcPts val="0"/>
              </a:spcBef>
            </a:pPr>
            <a:r>
              <a:rPr lang="fr-CH" dirty="0"/>
              <a:t>Expression de récepteurs de cytokines</a:t>
            </a:r>
          </a:p>
          <a:p>
            <a:pPr>
              <a:lnSpc>
                <a:spcPct val="120000"/>
              </a:lnSpc>
              <a:spcBef>
                <a:spcPts val="0"/>
              </a:spcBef>
            </a:pPr>
            <a:r>
              <a:rPr lang="fr-CH" dirty="0"/>
              <a:t>Expression de molécules </a:t>
            </a:r>
            <a:r>
              <a:rPr lang="fr-CH" dirty="0" err="1"/>
              <a:t>co</a:t>
            </a:r>
            <a:r>
              <a:rPr lang="fr-CH" dirty="0"/>
              <a:t>-stimulatrices (CD80/CD86)</a:t>
            </a:r>
          </a:p>
          <a:p>
            <a:pPr>
              <a:lnSpc>
                <a:spcPct val="120000"/>
              </a:lnSpc>
              <a:spcBef>
                <a:spcPts val="0"/>
              </a:spcBef>
            </a:pPr>
            <a:r>
              <a:rPr lang="fr-CH" dirty="0"/>
              <a:t>Expression de MHC II</a:t>
            </a:r>
          </a:p>
          <a:p>
            <a:pPr>
              <a:lnSpc>
                <a:spcPct val="120000"/>
              </a:lnSpc>
              <a:spcBef>
                <a:spcPts val="0"/>
              </a:spcBef>
            </a:pPr>
            <a:r>
              <a:rPr lang="fr-CH" dirty="0"/>
              <a:t>Expression de molécules d’adhésion </a:t>
            </a:r>
            <a:r>
              <a:rPr lang="fr-CH" dirty="0">
                <a:sym typeface="Wingdings" panose="05000000000000000000" pitchFamily="2" charset="2"/>
              </a:rPr>
              <a:t></a:t>
            </a:r>
            <a:r>
              <a:rPr lang="fr-CH" dirty="0"/>
              <a:t> favorise l’interaction des cellules B avec les cellules T helper</a:t>
            </a:r>
          </a:p>
          <a:p>
            <a:pPr>
              <a:lnSpc>
                <a:spcPct val="120000"/>
              </a:lnSpc>
              <a:spcBef>
                <a:spcPts val="0"/>
              </a:spcBef>
            </a:pPr>
            <a:r>
              <a:rPr lang="fr-CH" dirty="0"/>
              <a:t>Internalisation de l’antigène et présentation par MHC II.</a:t>
            </a:r>
          </a:p>
          <a:p>
            <a:pPr>
              <a:lnSpc>
                <a:spcPct val="120000"/>
              </a:lnSpc>
              <a:spcBef>
                <a:spcPts val="0"/>
              </a:spcBef>
            </a:pPr>
            <a:endParaRPr lang="fr-CH" dirty="0"/>
          </a:p>
        </p:txBody>
      </p:sp>
      <p:sp>
        <p:nvSpPr>
          <p:cNvPr id="4" name="Content Placeholder 3">
            <a:extLst>
              <a:ext uri="{FF2B5EF4-FFF2-40B4-BE49-F238E27FC236}">
                <a16:creationId xmlns:a16="http://schemas.microsoft.com/office/drawing/2014/main" id="{21C87B35-B49E-4A56-8B22-AB52A19F0C24}"/>
              </a:ext>
            </a:extLst>
          </p:cNvPr>
          <p:cNvSpPr>
            <a:spLocks noGrp="1"/>
          </p:cNvSpPr>
          <p:nvPr>
            <p:ph sz="half" idx="2"/>
          </p:nvPr>
        </p:nvSpPr>
        <p:spPr>
          <a:xfrm>
            <a:off x="4791456" y="1584416"/>
            <a:ext cx="3886200" cy="4351338"/>
          </a:xfrm>
        </p:spPr>
        <p:txBody>
          <a:bodyPr>
            <a:normAutofit fontScale="85000" lnSpcReduction="20000"/>
          </a:bodyPr>
          <a:lstStyle/>
          <a:p>
            <a:pPr marL="0" indent="0">
              <a:buNone/>
            </a:pPr>
            <a:r>
              <a:rPr lang="fr-CH" b="1" dirty="0"/>
              <a:t>Activation de la voie NF-AT*</a:t>
            </a:r>
          </a:p>
        </p:txBody>
      </p:sp>
      <p:pic>
        <p:nvPicPr>
          <p:cNvPr id="7" name="3813_NFAT_1.mp4">
            <a:hlinkClick r:id="" action="ppaction://media"/>
            <a:extLst>
              <a:ext uri="{FF2B5EF4-FFF2-40B4-BE49-F238E27FC236}">
                <a16:creationId xmlns:a16="http://schemas.microsoft.com/office/drawing/2014/main" id="{F591788D-4448-4722-B506-B5CF923F4F8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45962" y="2084832"/>
            <a:ext cx="4400502" cy="3265997"/>
          </a:xfrm>
          <a:prstGeom prst="rect">
            <a:avLst/>
          </a:prstGeom>
        </p:spPr>
      </p:pic>
    </p:spTree>
    <p:extLst>
      <p:ext uri="{BB962C8B-B14F-4D97-AF65-F5344CB8AC3E}">
        <p14:creationId xmlns:p14="http://schemas.microsoft.com/office/powerpoint/2010/main" val="31519667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D8723-F476-461E-B257-387642D416CC}"/>
              </a:ext>
            </a:extLst>
          </p:cNvPr>
          <p:cNvSpPr>
            <a:spLocks noGrp="1"/>
          </p:cNvSpPr>
          <p:nvPr>
            <p:ph type="title"/>
          </p:nvPr>
        </p:nvSpPr>
        <p:spPr/>
        <p:txBody>
          <a:bodyPr/>
          <a:lstStyle/>
          <a:p>
            <a:r>
              <a:rPr lang="fr-CH"/>
              <a:t>Phase d’activation: signal 2</a:t>
            </a:r>
          </a:p>
        </p:txBody>
      </p:sp>
      <p:sp>
        <p:nvSpPr>
          <p:cNvPr id="3" name="Content Placeholder 2">
            <a:extLst>
              <a:ext uri="{FF2B5EF4-FFF2-40B4-BE49-F238E27FC236}">
                <a16:creationId xmlns:a16="http://schemas.microsoft.com/office/drawing/2014/main" id="{B1AC21BD-C5DF-409A-96D5-C07C536F6A09}"/>
              </a:ext>
            </a:extLst>
          </p:cNvPr>
          <p:cNvSpPr>
            <a:spLocks noGrp="1"/>
          </p:cNvSpPr>
          <p:nvPr>
            <p:ph sz="half" idx="1"/>
          </p:nvPr>
        </p:nvSpPr>
        <p:spPr>
          <a:xfrm>
            <a:off x="256478" y="1423677"/>
            <a:ext cx="4315522" cy="4351338"/>
          </a:xfrm>
        </p:spPr>
        <p:txBody>
          <a:bodyPr>
            <a:normAutofit/>
          </a:bodyPr>
          <a:lstStyle/>
          <a:p>
            <a:pPr marL="0" indent="0">
              <a:buNone/>
            </a:pPr>
            <a:r>
              <a:rPr lang="fr-CH" sz="1600" b="1" dirty="0"/>
              <a:t>Un signal </a:t>
            </a:r>
            <a:r>
              <a:rPr lang="fr-CH" sz="1600" b="1" dirty="0" err="1"/>
              <a:t>co</a:t>
            </a:r>
            <a:r>
              <a:rPr lang="fr-CH" sz="1600" b="1" dirty="0"/>
              <a:t>-stimulateur (signal 2) </a:t>
            </a:r>
            <a:r>
              <a:rPr lang="fr-CH" sz="1600" dirty="0"/>
              <a:t>est requis pour l’activation complète des cellules B</a:t>
            </a:r>
          </a:p>
          <a:p>
            <a:r>
              <a:rPr lang="fr-CH" sz="1600" dirty="0"/>
              <a:t>délivré par les cellules </a:t>
            </a:r>
            <a:r>
              <a:rPr lang="fr-CH" sz="1600" dirty="0" err="1"/>
              <a:t>T</a:t>
            </a:r>
            <a:r>
              <a:rPr lang="fr-CH" sz="1600" dirty="0"/>
              <a:t> </a:t>
            </a:r>
            <a:r>
              <a:rPr lang="fr-CH" sz="1600" dirty="0" err="1"/>
              <a:t>helper</a:t>
            </a:r>
            <a:r>
              <a:rPr lang="fr-CH" sz="1600" dirty="0"/>
              <a:t> activées au préalable par les </a:t>
            </a:r>
            <a:r>
              <a:rPr lang="fr-CH" sz="1600" dirty="0" err="1"/>
              <a:t>DCs</a:t>
            </a:r>
            <a:r>
              <a:rPr lang="fr-CH" sz="1600" dirty="0"/>
              <a:t> présentant des épitopes du même antigène</a:t>
            </a:r>
          </a:p>
          <a:p>
            <a:r>
              <a:rPr lang="fr-CH" sz="1600" dirty="0"/>
              <a:t>les cellules B doivent internaliser les antigènes liés aux BCR, les apprêter et les présenter sur les molécules MHC de classe II </a:t>
            </a:r>
          </a:p>
          <a:p>
            <a:r>
              <a:rPr lang="fr-CH" sz="1600" dirty="0"/>
              <a:t>Le signal 2 est médié par la molécule </a:t>
            </a:r>
            <a:r>
              <a:rPr lang="fr-CH" sz="1600" dirty="0" err="1"/>
              <a:t>co</a:t>
            </a:r>
            <a:r>
              <a:rPr lang="fr-CH" sz="1600" dirty="0"/>
              <a:t>-stimulatrice de surface CD40L (qui engage le récepteur CD40 sur les cellules B) et des cytokines (qui engagent des récepteurs de cytokine sur les cellules B)</a:t>
            </a:r>
          </a:p>
        </p:txBody>
      </p:sp>
      <p:pic>
        <p:nvPicPr>
          <p:cNvPr id="18" name="Image 1" descr="Dia_34_b.jpg">
            <a:extLst>
              <a:ext uri="{FF2B5EF4-FFF2-40B4-BE49-F238E27FC236}">
                <a16:creationId xmlns:a16="http://schemas.microsoft.com/office/drawing/2014/main" id="{79290120-13E1-9C45-87E4-C25D22A0CE1A}"/>
              </a:ext>
            </a:extLst>
          </p:cNvPr>
          <p:cNvPicPr>
            <a:picLocks noChangeAspect="1"/>
          </p:cNvPicPr>
          <p:nvPr/>
        </p:nvPicPr>
        <p:blipFill rotWithShape="1">
          <a:blip r:embed="rId2">
            <a:extLst>
              <a:ext uri="{28A0092B-C50C-407E-A947-70E740481C1C}">
                <a14:useLocalDpi xmlns:a14="http://schemas.microsoft.com/office/drawing/2010/main" val="0"/>
              </a:ext>
            </a:extLst>
          </a:blip>
          <a:srcRect r="53094"/>
          <a:stretch/>
        </p:blipFill>
        <p:spPr bwMode="auto">
          <a:xfrm>
            <a:off x="4729985" y="893550"/>
            <a:ext cx="4079479" cy="5411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9042186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D8723-F476-461E-B257-387642D416CC}"/>
              </a:ext>
            </a:extLst>
          </p:cNvPr>
          <p:cNvSpPr>
            <a:spLocks noGrp="1"/>
          </p:cNvSpPr>
          <p:nvPr>
            <p:ph type="title"/>
          </p:nvPr>
        </p:nvSpPr>
        <p:spPr/>
        <p:txBody>
          <a:bodyPr/>
          <a:lstStyle/>
          <a:p>
            <a:r>
              <a:rPr lang="fr-CH"/>
              <a:t>Phase d’activation: signal 2</a:t>
            </a:r>
          </a:p>
        </p:txBody>
      </p:sp>
      <p:sp>
        <p:nvSpPr>
          <p:cNvPr id="7" name="Content Placeholder 6">
            <a:extLst>
              <a:ext uri="{FF2B5EF4-FFF2-40B4-BE49-F238E27FC236}">
                <a16:creationId xmlns:a16="http://schemas.microsoft.com/office/drawing/2014/main" id="{D19DC809-6621-4CB6-B6FC-4F9BD17F3C8D}"/>
              </a:ext>
            </a:extLst>
          </p:cNvPr>
          <p:cNvSpPr>
            <a:spLocks noGrp="1"/>
          </p:cNvSpPr>
          <p:nvPr>
            <p:ph sz="half" idx="2"/>
          </p:nvPr>
        </p:nvSpPr>
        <p:spPr>
          <a:xfrm>
            <a:off x="112249" y="1694486"/>
            <a:ext cx="4709922" cy="2708991"/>
          </a:xfrm>
        </p:spPr>
        <p:txBody>
          <a:bodyPr>
            <a:normAutofit/>
          </a:bodyPr>
          <a:lstStyle/>
          <a:p>
            <a:pPr marL="0" indent="0">
              <a:buNone/>
            </a:pPr>
            <a:r>
              <a:rPr lang="fr-CH" b="1" dirty="0"/>
              <a:t>Conséquences</a:t>
            </a:r>
            <a:r>
              <a:rPr lang="fr-CH" dirty="0"/>
              <a:t> de l’activation des cellules B:</a:t>
            </a:r>
          </a:p>
          <a:p>
            <a:r>
              <a:rPr lang="fr-CH" dirty="0"/>
              <a:t>expansion clonale</a:t>
            </a:r>
          </a:p>
          <a:p>
            <a:r>
              <a:rPr lang="fr-CH" dirty="0"/>
              <a:t>Sécrétion d’IgM</a:t>
            </a:r>
          </a:p>
          <a:p>
            <a:r>
              <a:rPr lang="fr-CH" dirty="0"/>
              <a:t>différenciation:</a:t>
            </a:r>
          </a:p>
          <a:p>
            <a:pPr lvl="1">
              <a:buFont typeface="Courier New" panose="02070309020205020404" pitchFamily="49" charset="0"/>
              <a:buChar char="o"/>
            </a:pPr>
            <a:r>
              <a:rPr lang="fr-CH" dirty="0"/>
              <a:t>extra-folliculaire</a:t>
            </a:r>
          </a:p>
          <a:p>
            <a:pPr lvl="1">
              <a:buFont typeface="Courier New" panose="02070309020205020404" pitchFamily="49" charset="0"/>
              <a:buChar char="o"/>
            </a:pPr>
            <a:r>
              <a:rPr lang="fr-CH" dirty="0"/>
              <a:t>folliculaire (formation d’un centre germinatif, maturation d’affinité, commutation de classe)</a:t>
            </a:r>
          </a:p>
          <a:p>
            <a:endParaRPr lang="fr-CH" dirty="0"/>
          </a:p>
        </p:txBody>
      </p:sp>
      <p:pic>
        <p:nvPicPr>
          <p:cNvPr id="8" name="3816_allSteps.mp4">
            <a:hlinkClick r:id="" action="ppaction://media"/>
            <a:extLst>
              <a:ext uri="{FF2B5EF4-FFF2-40B4-BE49-F238E27FC236}">
                <a16:creationId xmlns:a16="http://schemas.microsoft.com/office/drawing/2014/main" id="{3C6AEAFD-0601-4D57-B501-0AB8A39170B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731601" y="1849831"/>
            <a:ext cx="4113581" cy="3702222"/>
          </a:xfrm>
          <a:prstGeom prst="rect">
            <a:avLst/>
          </a:prstGeom>
        </p:spPr>
      </p:pic>
    </p:spTree>
    <p:extLst>
      <p:ext uri="{BB962C8B-B14F-4D97-AF65-F5344CB8AC3E}">
        <p14:creationId xmlns:p14="http://schemas.microsoft.com/office/powerpoint/2010/main" val="5699304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08F65-5939-426E-A2E8-D3588FCF1C10}"/>
              </a:ext>
            </a:extLst>
          </p:cNvPr>
          <p:cNvSpPr>
            <a:spLocks noGrp="1"/>
          </p:cNvSpPr>
          <p:nvPr>
            <p:ph type="title"/>
          </p:nvPr>
        </p:nvSpPr>
        <p:spPr>
          <a:solidFill>
            <a:srgbClr val="0070C0"/>
          </a:solidFill>
        </p:spPr>
        <p:txBody>
          <a:bodyPr>
            <a:normAutofit fontScale="90000"/>
          </a:bodyPr>
          <a:lstStyle/>
          <a:p>
            <a:r>
              <a:rPr lang="fr-CH" dirty="0">
                <a:solidFill>
                  <a:schemeClr val="bg1"/>
                </a:solidFill>
              </a:rPr>
              <a:t>Conclusions | Réponse des cellules B </a:t>
            </a:r>
            <a:r>
              <a:rPr lang="fr-CH" dirty="0" err="1">
                <a:solidFill>
                  <a:schemeClr val="bg1"/>
                </a:solidFill>
              </a:rPr>
              <a:t>T</a:t>
            </a:r>
            <a:r>
              <a:rPr lang="fr-CH" dirty="0">
                <a:solidFill>
                  <a:schemeClr val="bg1"/>
                </a:solidFill>
              </a:rPr>
              <a:t>-dépendante : activation</a:t>
            </a:r>
          </a:p>
        </p:txBody>
      </p:sp>
      <p:sp>
        <p:nvSpPr>
          <p:cNvPr id="3" name="Content Placeholder 2">
            <a:extLst>
              <a:ext uri="{FF2B5EF4-FFF2-40B4-BE49-F238E27FC236}">
                <a16:creationId xmlns:a16="http://schemas.microsoft.com/office/drawing/2014/main" id="{6F2F5BC7-E242-42AC-B48F-DBA484B592C0}"/>
              </a:ext>
            </a:extLst>
          </p:cNvPr>
          <p:cNvSpPr>
            <a:spLocks noGrp="1"/>
          </p:cNvSpPr>
          <p:nvPr>
            <p:ph sz="half" idx="1"/>
          </p:nvPr>
        </p:nvSpPr>
        <p:spPr>
          <a:xfrm>
            <a:off x="114300" y="1008760"/>
            <a:ext cx="8684012" cy="5213619"/>
          </a:xfrm>
        </p:spPr>
        <p:txBody>
          <a:bodyPr>
            <a:noAutofit/>
          </a:bodyPr>
          <a:lstStyle/>
          <a:p>
            <a:pPr>
              <a:lnSpc>
                <a:spcPct val="120000"/>
              </a:lnSpc>
              <a:spcBef>
                <a:spcPts val="0"/>
              </a:spcBef>
            </a:pPr>
            <a:r>
              <a:rPr lang="fr-CH" dirty="0"/>
              <a:t>L’activation des cellules B par des protéines requiert deux signaux</a:t>
            </a:r>
          </a:p>
          <a:p>
            <a:pPr marL="800100" lvl="1" indent="-342900">
              <a:lnSpc>
                <a:spcPct val="120000"/>
              </a:lnSpc>
              <a:spcBef>
                <a:spcPts val="0"/>
              </a:spcBef>
              <a:buFont typeface="+mj-lt"/>
              <a:buAutoNum type="arabicPeriod"/>
            </a:pPr>
            <a:r>
              <a:rPr lang="fr-CH" sz="2000" dirty="0"/>
              <a:t>Fixation de l’antigène protéique sur le BCR</a:t>
            </a:r>
          </a:p>
          <a:p>
            <a:pPr marL="800100" lvl="1" indent="-342900">
              <a:lnSpc>
                <a:spcPct val="120000"/>
              </a:lnSpc>
              <a:spcBef>
                <a:spcPts val="0"/>
              </a:spcBef>
              <a:buFont typeface="+mj-lt"/>
              <a:buAutoNum type="arabicPeriod"/>
            </a:pPr>
            <a:r>
              <a:rPr lang="fr-CH" sz="2000" dirty="0"/>
              <a:t>Cellule T helper (CD4) activée au préalable par une DC</a:t>
            </a:r>
          </a:p>
          <a:p>
            <a:pPr>
              <a:lnSpc>
                <a:spcPct val="120000"/>
              </a:lnSpc>
              <a:spcBef>
                <a:spcPts val="0"/>
              </a:spcBef>
            </a:pPr>
            <a:r>
              <a:rPr lang="fr-CH" dirty="0"/>
              <a:t>Le complexe de transduction du signal du BCR inclut le BCR et les </a:t>
            </a:r>
            <a:r>
              <a:rPr lang="fr-CH" dirty="0" err="1"/>
              <a:t>co-récepteurs</a:t>
            </a:r>
            <a:r>
              <a:rPr lang="fr-CH" dirty="0"/>
              <a:t> </a:t>
            </a:r>
            <a:r>
              <a:rPr lang="fr-CH" dirty="0" err="1"/>
              <a:t>Ig</a:t>
            </a:r>
            <a:r>
              <a:rPr lang="fr-CH" dirty="0"/>
              <a:t>-α/</a:t>
            </a:r>
            <a:r>
              <a:rPr lang="fr-CH" dirty="0" err="1"/>
              <a:t>Ig</a:t>
            </a:r>
            <a:r>
              <a:rPr lang="fr-CH" dirty="0"/>
              <a:t>-β</a:t>
            </a:r>
          </a:p>
          <a:p>
            <a:pPr>
              <a:lnSpc>
                <a:spcPct val="120000"/>
              </a:lnSpc>
              <a:spcBef>
                <a:spcPts val="0"/>
              </a:spcBef>
            </a:pPr>
            <a:r>
              <a:rPr lang="fr-CH" dirty="0"/>
              <a:t>La transduction du signal antigène-BCR est modulée par des </a:t>
            </a:r>
            <a:r>
              <a:rPr lang="fr-CH" dirty="0" err="1"/>
              <a:t>co-récepteurs</a:t>
            </a:r>
            <a:r>
              <a:rPr lang="fr-CH" dirty="0"/>
              <a:t> </a:t>
            </a:r>
          </a:p>
          <a:p>
            <a:pPr>
              <a:lnSpc>
                <a:spcPct val="120000"/>
              </a:lnSpc>
              <a:spcBef>
                <a:spcPts val="0"/>
              </a:spcBef>
            </a:pPr>
            <a:r>
              <a:rPr lang="fr-CH" dirty="0"/>
              <a:t>Le signal 1 transforme la cellule B en une APC exprimant MHC II et des molécules </a:t>
            </a:r>
            <a:r>
              <a:rPr lang="fr-CH" dirty="0" err="1"/>
              <a:t>co</a:t>
            </a:r>
            <a:r>
              <a:rPr lang="fr-CH" dirty="0"/>
              <a:t>-stimulatrices, dont CD40, qui internalise et présente l’antigène. </a:t>
            </a:r>
          </a:p>
          <a:p>
            <a:pPr>
              <a:lnSpc>
                <a:spcPct val="120000"/>
              </a:lnSpc>
              <a:spcBef>
                <a:spcPts val="0"/>
              </a:spcBef>
            </a:pPr>
            <a:r>
              <a:rPr lang="fr-CH" dirty="0"/>
              <a:t>Signal 1 et Signal 2 conduisent à l’activation de la cellule B avec</a:t>
            </a:r>
          </a:p>
          <a:p>
            <a:pPr lvl="1">
              <a:lnSpc>
                <a:spcPct val="120000"/>
              </a:lnSpc>
              <a:spcBef>
                <a:spcPts val="0"/>
              </a:spcBef>
            </a:pPr>
            <a:r>
              <a:rPr lang="fr-CH" sz="2000" dirty="0"/>
              <a:t>expansion clonale</a:t>
            </a:r>
          </a:p>
          <a:p>
            <a:pPr lvl="1">
              <a:lnSpc>
                <a:spcPct val="120000"/>
              </a:lnSpc>
              <a:spcBef>
                <a:spcPts val="0"/>
              </a:spcBef>
            </a:pPr>
            <a:r>
              <a:rPr lang="fr-CH" sz="2000" dirty="0"/>
              <a:t>sécrétion d’IgM </a:t>
            </a:r>
          </a:p>
          <a:p>
            <a:pPr lvl="1">
              <a:lnSpc>
                <a:spcPct val="120000"/>
              </a:lnSpc>
              <a:spcBef>
                <a:spcPts val="0"/>
              </a:spcBef>
            </a:pPr>
            <a:r>
              <a:rPr lang="fr-CH" sz="2000" dirty="0"/>
              <a:t>différenciation en plasmocytes</a:t>
            </a:r>
          </a:p>
          <a:p>
            <a:pPr>
              <a:lnSpc>
                <a:spcPct val="120000"/>
              </a:lnSpc>
              <a:spcBef>
                <a:spcPts val="0"/>
              </a:spcBef>
            </a:pPr>
            <a:r>
              <a:rPr lang="fr-CH" dirty="0"/>
              <a:t>Les cellules B-2 montent des réponses T-dépendantes dans les ganglions lymphatiques et la rate.</a:t>
            </a:r>
          </a:p>
          <a:p>
            <a:pPr>
              <a:lnSpc>
                <a:spcPct val="120000"/>
              </a:lnSpc>
              <a:spcBef>
                <a:spcPts val="0"/>
              </a:spcBef>
            </a:pPr>
            <a:endParaRPr lang="fr-CH" dirty="0"/>
          </a:p>
        </p:txBody>
      </p:sp>
      <p:grpSp>
        <p:nvGrpSpPr>
          <p:cNvPr id="6" name="Group 34">
            <a:extLst>
              <a:ext uri="{FF2B5EF4-FFF2-40B4-BE49-F238E27FC236}">
                <a16:creationId xmlns:a16="http://schemas.microsoft.com/office/drawing/2014/main" id="{2C5B88DC-9F97-2545-8408-15865CAE7237}"/>
              </a:ext>
            </a:extLst>
          </p:cNvPr>
          <p:cNvGrpSpPr>
            <a:grpSpLocks/>
          </p:cNvGrpSpPr>
          <p:nvPr/>
        </p:nvGrpSpPr>
        <p:grpSpPr bwMode="auto">
          <a:xfrm>
            <a:off x="8001000" y="768097"/>
            <a:ext cx="1047750" cy="1495425"/>
            <a:chOff x="4396" y="1019"/>
            <a:chExt cx="660" cy="942"/>
          </a:xfrm>
        </p:grpSpPr>
        <p:graphicFrame>
          <p:nvGraphicFramePr>
            <p:cNvPr id="7" name="Object 3">
              <a:extLst>
                <a:ext uri="{FF2B5EF4-FFF2-40B4-BE49-F238E27FC236}">
                  <a16:creationId xmlns:a16="http://schemas.microsoft.com/office/drawing/2014/main" id="{11B1A7AA-9D76-EF48-8F17-42950F2F7B01}"/>
                </a:ext>
              </a:extLst>
            </p:cNvPr>
            <p:cNvGraphicFramePr>
              <a:graphicFrameLocks noChangeAspect="1"/>
            </p:cNvGraphicFramePr>
            <p:nvPr/>
          </p:nvGraphicFramePr>
          <p:xfrm>
            <a:off x="4407" y="1381"/>
            <a:ext cx="649" cy="580"/>
          </p:xfrm>
          <a:graphic>
            <a:graphicData uri="http://schemas.openxmlformats.org/presentationml/2006/ole">
              <mc:AlternateContent xmlns:mc="http://schemas.openxmlformats.org/markup-compatibility/2006">
                <mc:Choice xmlns:v="urn:schemas-microsoft-com:vml" Requires="v">
                  <p:oleObj spid="_x0000_s4107" name="Image" r:id="rId3" imgW="1917460" imgH="1713681" progId="Photoshop.Image.6">
                    <p:embed/>
                  </p:oleObj>
                </mc:Choice>
                <mc:Fallback>
                  <p:oleObj name="Image" r:id="rId3" imgW="1917460" imgH="1713681" progId="Photoshop.Image.6">
                    <p:embed/>
                    <p:pic>
                      <p:nvPicPr>
                        <p:cNvPr id="10" name="Object 3">
                          <a:extLst>
                            <a:ext uri="{FF2B5EF4-FFF2-40B4-BE49-F238E27FC236}">
                              <a16:creationId xmlns:a16="http://schemas.microsoft.com/office/drawing/2014/main" id="{E88042C0-D85B-4F14-ABC6-1BA1416B3F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7" y="1381"/>
                          <a:ext cx="649" cy="5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8" name="Text Box 36">
              <a:extLst>
                <a:ext uri="{FF2B5EF4-FFF2-40B4-BE49-F238E27FC236}">
                  <a16:creationId xmlns:a16="http://schemas.microsoft.com/office/drawing/2014/main" id="{42B4FAC2-E998-F74D-8295-57C0E515AB8A}"/>
                </a:ext>
              </a:extLst>
            </p:cNvPr>
            <p:cNvSpPr txBox="1">
              <a:spLocks noChangeArrowheads="1"/>
            </p:cNvSpPr>
            <p:nvPr/>
          </p:nvSpPr>
          <p:spPr bwMode="auto">
            <a:xfrm>
              <a:off x="4621" y="1635"/>
              <a:ext cx="192" cy="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t>B</a:t>
              </a:r>
            </a:p>
          </p:txBody>
        </p:sp>
        <p:sp>
          <p:nvSpPr>
            <p:cNvPr id="9" name="Oval 37">
              <a:extLst>
                <a:ext uri="{FF2B5EF4-FFF2-40B4-BE49-F238E27FC236}">
                  <a16:creationId xmlns:a16="http://schemas.microsoft.com/office/drawing/2014/main" id="{E5E73E4F-E4F6-1541-AC03-5CC5CBFF1371}"/>
                </a:ext>
              </a:extLst>
            </p:cNvPr>
            <p:cNvSpPr>
              <a:spLocks noChangeArrowheads="1"/>
            </p:cNvSpPr>
            <p:nvPr/>
          </p:nvSpPr>
          <p:spPr bwMode="auto">
            <a:xfrm>
              <a:off x="4629" y="1236"/>
              <a:ext cx="91" cy="97"/>
            </a:xfrm>
            <a:prstGeom prst="ellipse">
              <a:avLst/>
            </a:prstGeom>
            <a:solidFill>
              <a:srgbClr val="CC0000"/>
            </a:solidFill>
            <a:ln w="9525">
              <a:solidFill>
                <a:schemeClr val="tx1"/>
              </a:solidFill>
              <a:round/>
              <a:headEnd/>
              <a:tailEnd/>
            </a:ln>
          </p:spPr>
          <p:txBody>
            <a:bodyPr wrap="none" anchor="ctr"/>
            <a:lstStyle/>
            <a:p>
              <a:pPr eaLnBrk="1" hangingPunct="1"/>
              <a:endParaRPr lang="fr-CH"/>
            </a:p>
          </p:txBody>
        </p:sp>
        <p:sp>
          <p:nvSpPr>
            <p:cNvPr id="10" name="AutoShape 38">
              <a:extLst>
                <a:ext uri="{FF2B5EF4-FFF2-40B4-BE49-F238E27FC236}">
                  <a16:creationId xmlns:a16="http://schemas.microsoft.com/office/drawing/2014/main" id="{FB64DC4A-7673-0743-AE93-F322D901B3DE}"/>
                </a:ext>
              </a:extLst>
            </p:cNvPr>
            <p:cNvSpPr>
              <a:spLocks noChangeArrowheads="1"/>
            </p:cNvSpPr>
            <p:nvPr/>
          </p:nvSpPr>
          <p:spPr bwMode="auto">
            <a:xfrm>
              <a:off x="4644" y="1188"/>
              <a:ext cx="57"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CH"/>
            </a:p>
          </p:txBody>
        </p:sp>
        <p:sp>
          <p:nvSpPr>
            <p:cNvPr id="11" name="AutoShape 39">
              <a:extLst>
                <a:ext uri="{FF2B5EF4-FFF2-40B4-BE49-F238E27FC236}">
                  <a16:creationId xmlns:a16="http://schemas.microsoft.com/office/drawing/2014/main" id="{F51BBE85-46D4-2E4C-B10F-BE1C891EEF4B}"/>
                </a:ext>
              </a:extLst>
            </p:cNvPr>
            <p:cNvSpPr>
              <a:spLocks noChangeArrowheads="1"/>
            </p:cNvSpPr>
            <p:nvPr/>
          </p:nvSpPr>
          <p:spPr bwMode="auto">
            <a:xfrm flipV="1">
              <a:off x="4648" y="1328"/>
              <a:ext cx="57"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CH"/>
            </a:p>
          </p:txBody>
        </p:sp>
        <p:sp>
          <p:nvSpPr>
            <p:cNvPr id="12" name="AutoShape 40">
              <a:extLst>
                <a:ext uri="{FF2B5EF4-FFF2-40B4-BE49-F238E27FC236}">
                  <a16:creationId xmlns:a16="http://schemas.microsoft.com/office/drawing/2014/main" id="{A44FFF88-064A-3A4B-B1B1-DABDFA9EC01F}"/>
                </a:ext>
              </a:extLst>
            </p:cNvPr>
            <p:cNvSpPr>
              <a:spLocks noChangeArrowheads="1"/>
            </p:cNvSpPr>
            <p:nvPr/>
          </p:nvSpPr>
          <p:spPr bwMode="auto">
            <a:xfrm rot="5400000">
              <a:off x="4717" y="1260"/>
              <a:ext cx="56"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CH"/>
            </a:p>
          </p:txBody>
        </p:sp>
        <p:sp>
          <p:nvSpPr>
            <p:cNvPr id="13" name="AutoShape 41">
              <a:extLst>
                <a:ext uri="{FF2B5EF4-FFF2-40B4-BE49-F238E27FC236}">
                  <a16:creationId xmlns:a16="http://schemas.microsoft.com/office/drawing/2014/main" id="{1E804379-6E6D-5449-B62E-10A19317AC96}"/>
                </a:ext>
              </a:extLst>
            </p:cNvPr>
            <p:cNvSpPr>
              <a:spLocks noChangeArrowheads="1"/>
            </p:cNvSpPr>
            <p:nvPr/>
          </p:nvSpPr>
          <p:spPr bwMode="auto">
            <a:xfrm rot="-5400000">
              <a:off x="4576" y="1260"/>
              <a:ext cx="56"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CH"/>
            </a:p>
          </p:txBody>
        </p:sp>
        <p:sp>
          <p:nvSpPr>
            <p:cNvPr id="14" name="Text Box 42">
              <a:extLst>
                <a:ext uri="{FF2B5EF4-FFF2-40B4-BE49-F238E27FC236}">
                  <a16:creationId xmlns:a16="http://schemas.microsoft.com/office/drawing/2014/main" id="{12BDDE5D-6324-2142-91F1-B388251FD4A1}"/>
                </a:ext>
              </a:extLst>
            </p:cNvPr>
            <p:cNvSpPr txBox="1">
              <a:spLocks noChangeArrowheads="1"/>
            </p:cNvSpPr>
            <p:nvPr/>
          </p:nvSpPr>
          <p:spPr bwMode="auto">
            <a:xfrm>
              <a:off x="4396" y="1019"/>
              <a:ext cx="524" cy="1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Protéines</a:t>
              </a:r>
            </a:p>
          </p:txBody>
        </p:sp>
      </p:grpSp>
    </p:spTree>
    <p:extLst>
      <p:ext uri="{BB962C8B-B14F-4D97-AF65-F5344CB8AC3E}">
        <p14:creationId xmlns:p14="http://schemas.microsoft.com/office/powerpoint/2010/main" val="3176476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13B05-4C20-462C-B6B4-F1CD80B75707}"/>
              </a:ext>
            </a:extLst>
          </p:cNvPr>
          <p:cNvSpPr>
            <a:spLocks noGrp="1"/>
          </p:cNvSpPr>
          <p:nvPr>
            <p:ph type="title"/>
          </p:nvPr>
        </p:nvSpPr>
        <p:spPr/>
        <p:txBody>
          <a:bodyPr/>
          <a:lstStyle/>
          <a:p>
            <a:r>
              <a:rPr lang="fr-CH" dirty="0"/>
              <a:t>Différenciation des cellules B</a:t>
            </a:r>
          </a:p>
        </p:txBody>
      </p:sp>
      <p:sp>
        <p:nvSpPr>
          <p:cNvPr id="3" name="Content Placeholder 2">
            <a:extLst>
              <a:ext uri="{FF2B5EF4-FFF2-40B4-BE49-F238E27FC236}">
                <a16:creationId xmlns:a16="http://schemas.microsoft.com/office/drawing/2014/main" id="{F1E1B5A9-7980-44C8-8EC8-4BC6161922C0}"/>
              </a:ext>
            </a:extLst>
          </p:cNvPr>
          <p:cNvSpPr>
            <a:spLocks noGrp="1"/>
          </p:cNvSpPr>
          <p:nvPr>
            <p:ph sz="half" idx="1"/>
          </p:nvPr>
        </p:nvSpPr>
        <p:spPr>
          <a:xfrm>
            <a:off x="177355" y="1025525"/>
            <a:ext cx="8789289" cy="4351338"/>
          </a:xfrm>
        </p:spPr>
        <p:txBody>
          <a:bodyPr>
            <a:normAutofit/>
          </a:bodyPr>
          <a:lstStyle/>
          <a:p>
            <a:pPr>
              <a:lnSpc>
                <a:spcPct val="100000"/>
              </a:lnSpc>
              <a:spcBef>
                <a:spcPts val="600"/>
              </a:spcBef>
            </a:pPr>
            <a:r>
              <a:rPr lang="fr-CH" sz="1800" dirty="0"/>
              <a:t>Après le priming par l’antigène dans les follicules B ou les zones T, les cellules B migrent vers les zones adjacentes entre follicules et zones T afin d’interagir avec les cellules T helper </a:t>
            </a:r>
            <a:r>
              <a:rPr lang="fr-CH" sz="1800" dirty="0" err="1"/>
              <a:t>co-spécifiques</a:t>
            </a:r>
            <a:r>
              <a:rPr lang="fr-CH" sz="1800" dirty="0"/>
              <a:t>. </a:t>
            </a:r>
          </a:p>
          <a:p>
            <a:pPr>
              <a:lnSpc>
                <a:spcPct val="100000"/>
              </a:lnSpc>
              <a:spcBef>
                <a:spcPts val="600"/>
              </a:spcBef>
            </a:pPr>
            <a:r>
              <a:rPr lang="fr-CH" sz="1800" dirty="0"/>
              <a:t>Les cellules B commencent à proliférer et s’engagent dans l’une des </a:t>
            </a:r>
            <a:r>
              <a:rPr lang="fr-CH" sz="1800" b="1" dirty="0"/>
              <a:t>deux voies de différenciation possibles:</a:t>
            </a:r>
            <a:endParaRPr lang="fr-CH" sz="1800" dirty="0"/>
          </a:p>
          <a:p>
            <a:pPr>
              <a:lnSpc>
                <a:spcPct val="100000"/>
              </a:lnSpc>
              <a:spcBef>
                <a:spcPts val="600"/>
              </a:spcBef>
            </a:pPr>
            <a:endParaRPr lang="fr-CH" sz="1800" dirty="0"/>
          </a:p>
          <a:p>
            <a:pPr>
              <a:lnSpc>
                <a:spcPct val="100000"/>
              </a:lnSpc>
              <a:spcBef>
                <a:spcPts val="600"/>
              </a:spcBef>
            </a:pPr>
            <a:endParaRPr lang="fr-CH" sz="1800" dirty="0"/>
          </a:p>
        </p:txBody>
      </p:sp>
      <p:sp>
        <p:nvSpPr>
          <p:cNvPr id="7" name="Content Placeholder 6">
            <a:extLst>
              <a:ext uri="{FF2B5EF4-FFF2-40B4-BE49-F238E27FC236}">
                <a16:creationId xmlns:a16="http://schemas.microsoft.com/office/drawing/2014/main" id="{2B9928FE-1A51-4574-89AC-8CA7E6D0B59A}"/>
              </a:ext>
            </a:extLst>
          </p:cNvPr>
          <p:cNvSpPr>
            <a:spLocks noGrp="1"/>
          </p:cNvSpPr>
          <p:nvPr>
            <p:ph sz="half" idx="2"/>
          </p:nvPr>
        </p:nvSpPr>
        <p:spPr>
          <a:xfrm>
            <a:off x="159638" y="2621279"/>
            <a:ext cx="3512710" cy="4351338"/>
          </a:xfrm>
        </p:spPr>
        <p:txBody>
          <a:bodyPr>
            <a:normAutofit/>
          </a:bodyPr>
          <a:lstStyle/>
          <a:p>
            <a:pPr marL="0" indent="0">
              <a:lnSpc>
                <a:spcPct val="100000"/>
              </a:lnSpc>
              <a:spcBef>
                <a:spcPts val="0"/>
              </a:spcBef>
              <a:buNone/>
            </a:pPr>
            <a:r>
              <a:rPr lang="fr-CH" sz="1800" dirty="0" err="1"/>
              <a:t>Différentiacion</a:t>
            </a:r>
            <a:r>
              <a:rPr lang="fr-CH" sz="1800" dirty="0"/>
              <a:t> </a:t>
            </a:r>
            <a:r>
              <a:rPr lang="fr-CH" sz="1800" b="1" dirty="0"/>
              <a:t>extra-folliculaire</a:t>
            </a:r>
            <a:r>
              <a:rPr lang="fr-CH" sz="1800" dirty="0"/>
              <a:t>: se différentient dans des centres extra-folliculaires au sein de la zone T</a:t>
            </a:r>
          </a:p>
          <a:p>
            <a:pPr marL="0" indent="0">
              <a:lnSpc>
                <a:spcPct val="100000"/>
              </a:lnSpc>
              <a:spcBef>
                <a:spcPts val="0"/>
              </a:spcBef>
              <a:buNone/>
            </a:pPr>
            <a:endParaRPr lang="fr-CH" sz="1800" dirty="0"/>
          </a:p>
          <a:p>
            <a:pPr marL="0" indent="0">
              <a:lnSpc>
                <a:spcPct val="100000"/>
              </a:lnSpc>
              <a:spcBef>
                <a:spcPts val="0"/>
              </a:spcBef>
              <a:buNone/>
            </a:pPr>
            <a:r>
              <a:rPr lang="fr-CH" sz="1800" dirty="0"/>
              <a:t>Différenciation</a:t>
            </a:r>
            <a:r>
              <a:rPr lang="fr-CH" sz="1800" b="1" dirty="0"/>
              <a:t> folliculaire</a:t>
            </a:r>
            <a:r>
              <a:rPr lang="fr-CH" sz="1800" dirty="0"/>
              <a:t>: retournent vers les follicules et lancent la réaction du centre germinatif (GC)</a:t>
            </a:r>
          </a:p>
        </p:txBody>
      </p:sp>
      <p:pic>
        <p:nvPicPr>
          <p:cNvPr id="8" name="Picture 1">
            <a:extLst>
              <a:ext uri="{FF2B5EF4-FFF2-40B4-BE49-F238E27FC236}">
                <a16:creationId xmlns:a16="http://schemas.microsoft.com/office/drawing/2014/main" id="{3FC98E96-AC0E-45E7-A5B6-AA3EC640A896}"/>
              </a:ext>
            </a:extLst>
          </p:cNvPr>
          <p:cNvPicPr>
            <a:picLocks noChangeAspect="1"/>
          </p:cNvPicPr>
          <p:nvPr/>
        </p:nvPicPr>
        <p:blipFill rotWithShape="1">
          <a:blip r:embed="rId2">
            <a:extLst>
              <a:ext uri="{28A0092B-C50C-407E-A947-70E740481C1C}">
                <a14:useLocalDpi xmlns:a14="http://schemas.microsoft.com/office/drawing/2010/main" val="0"/>
              </a:ext>
            </a:extLst>
          </a:blip>
          <a:srcRect l="4559" t="1726" r="3171" b="29624"/>
          <a:stretch/>
        </p:blipFill>
        <p:spPr bwMode="auto">
          <a:xfrm>
            <a:off x="3730750" y="2456083"/>
            <a:ext cx="5315713" cy="39745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874962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20716-EF34-4FBB-9DE0-01BC81BEBA30}"/>
              </a:ext>
            </a:extLst>
          </p:cNvPr>
          <p:cNvSpPr>
            <a:spLocks noGrp="1"/>
          </p:cNvSpPr>
          <p:nvPr>
            <p:ph type="title"/>
          </p:nvPr>
        </p:nvSpPr>
        <p:spPr/>
        <p:txBody>
          <a:bodyPr>
            <a:normAutofit/>
          </a:bodyPr>
          <a:lstStyle/>
          <a:p>
            <a:r>
              <a:rPr lang="fr-CH" dirty="0"/>
              <a:t>Différenciation extra-folliculaire</a:t>
            </a:r>
          </a:p>
        </p:txBody>
      </p:sp>
      <p:sp>
        <p:nvSpPr>
          <p:cNvPr id="3" name="Content Placeholder 2">
            <a:extLst>
              <a:ext uri="{FF2B5EF4-FFF2-40B4-BE49-F238E27FC236}">
                <a16:creationId xmlns:a16="http://schemas.microsoft.com/office/drawing/2014/main" id="{6DF60373-885A-4FFE-AC8D-D697BFBEA00E}"/>
              </a:ext>
            </a:extLst>
          </p:cNvPr>
          <p:cNvSpPr>
            <a:spLocks noGrp="1"/>
          </p:cNvSpPr>
          <p:nvPr>
            <p:ph idx="1"/>
          </p:nvPr>
        </p:nvSpPr>
        <p:spPr>
          <a:xfrm>
            <a:off x="167059" y="4433494"/>
            <a:ext cx="8734806" cy="2717114"/>
          </a:xfrm>
        </p:spPr>
        <p:txBody>
          <a:bodyPr>
            <a:normAutofit/>
          </a:bodyPr>
          <a:lstStyle/>
          <a:p>
            <a:pPr marL="0" indent="0">
              <a:buNone/>
            </a:pPr>
            <a:r>
              <a:rPr lang="fr-CH" sz="1800" b="1" dirty="0"/>
              <a:t>Les plasmocytes extra-folliculaires</a:t>
            </a:r>
          </a:p>
          <a:p>
            <a:r>
              <a:rPr lang="fr-CH" sz="1800" dirty="0"/>
              <a:t>Ont une durée de vie courte et sécrètent des anticorps dans les 48h suivant l’infection</a:t>
            </a:r>
          </a:p>
          <a:p>
            <a:r>
              <a:rPr lang="fr-CH" sz="1800" dirty="0"/>
              <a:t>Relarguent majoritairement de l’IgM de faible affinité</a:t>
            </a:r>
          </a:p>
          <a:p>
            <a:r>
              <a:rPr lang="fr-CH" sz="1800" dirty="0"/>
              <a:t>Assurent une réponse effectrice rapide qui permet le contrôle imminent des pathogènes pendant le développement de la réaction folliculaire</a:t>
            </a:r>
          </a:p>
          <a:p>
            <a:r>
              <a:rPr lang="fr-CH" sz="1800" dirty="0"/>
              <a:t>Ne génèrent pas de cellules B à mémoire</a:t>
            </a:r>
          </a:p>
        </p:txBody>
      </p:sp>
      <p:sp>
        <p:nvSpPr>
          <p:cNvPr id="4" name="Arrow: Pentagon 3">
            <a:extLst>
              <a:ext uri="{FF2B5EF4-FFF2-40B4-BE49-F238E27FC236}">
                <a16:creationId xmlns:a16="http://schemas.microsoft.com/office/drawing/2014/main" id="{E9D899A7-FED8-458C-BEEA-ACBEFEC28CFE}"/>
              </a:ext>
            </a:extLst>
          </p:cNvPr>
          <p:cNvSpPr/>
          <p:nvPr/>
        </p:nvSpPr>
        <p:spPr>
          <a:xfrm>
            <a:off x="275290" y="1109382"/>
            <a:ext cx="164592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Reconnaissance d’antigène</a:t>
            </a:r>
          </a:p>
        </p:txBody>
      </p:sp>
      <p:sp>
        <p:nvSpPr>
          <p:cNvPr id="5" name="Arrow: Pentagon 4">
            <a:extLst>
              <a:ext uri="{FF2B5EF4-FFF2-40B4-BE49-F238E27FC236}">
                <a16:creationId xmlns:a16="http://schemas.microsoft.com/office/drawing/2014/main" id="{751317D2-2413-4F6C-9602-417718C3372C}"/>
              </a:ext>
            </a:extLst>
          </p:cNvPr>
          <p:cNvSpPr/>
          <p:nvPr/>
        </p:nvSpPr>
        <p:spPr>
          <a:xfrm>
            <a:off x="1927200" y="1101517"/>
            <a:ext cx="128651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a:solidFill>
                  <a:schemeClr val="tx1"/>
                </a:solidFill>
              </a:rPr>
              <a:t>Activation</a:t>
            </a:r>
          </a:p>
        </p:txBody>
      </p:sp>
      <p:sp>
        <p:nvSpPr>
          <p:cNvPr id="6" name="Arrow: Pentagon 5">
            <a:extLst>
              <a:ext uri="{FF2B5EF4-FFF2-40B4-BE49-F238E27FC236}">
                <a16:creationId xmlns:a16="http://schemas.microsoft.com/office/drawing/2014/main" id="{C6E9CA78-7A77-4C3F-AF81-14CD9AC0E648}"/>
              </a:ext>
            </a:extLst>
          </p:cNvPr>
          <p:cNvSpPr/>
          <p:nvPr/>
        </p:nvSpPr>
        <p:spPr>
          <a:xfrm>
            <a:off x="3213718" y="1109382"/>
            <a:ext cx="388181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Prolifération extra-folliculaire </a:t>
            </a:r>
          </a:p>
        </p:txBody>
      </p:sp>
      <p:sp>
        <p:nvSpPr>
          <p:cNvPr id="7" name="Arrow: Pentagon 6">
            <a:extLst>
              <a:ext uri="{FF2B5EF4-FFF2-40B4-BE49-F238E27FC236}">
                <a16:creationId xmlns:a16="http://schemas.microsoft.com/office/drawing/2014/main" id="{171C152D-0FF9-417E-8A27-AEFCD398D3DE}"/>
              </a:ext>
            </a:extLst>
          </p:cNvPr>
          <p:cNvSpPr/>
          <p:nvPr/>
        </p:nvSpPr>
        <p:spPr>
          <a:xfrm>
            <a:off x="7095528" y="1101518"/>
            <a:ext cx="180633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Différenciation</a:t>
            </a:r>
          </a:p>
        </p:txBody>
      </p:sp>
      <p:pic>
        <p:nvPicPr>
          <p:cNvPr id="60" name="Picture 59">
            <a:extLst>
              <a:ext uri="{FF2B5EF4-FFF2-40B4-BE49-F238E27FC236}">
                <a16:creationId xmlns:a16="http://schemas.microsoft.com/office/drawing/2014/main" id="{DDCC1B31-1179-4C7C-8E4B-4D8AC4C21CE8}"/>
              </a:ext>
            </a:extLst>
          </p:cNvPr>
          <p:cNvPicPr>
            <a:picLocks noChangeAspect="1"/>
          </p:cNvPicPr>
          <p:nvPr/>
        </p:nvPicPr>
        <p:blipFill>
          <a:blip r:embed="rId2"/>
          <a:stretch>
            <a:fillRect/>
          </a:stretch>
        </p:blipFill>
        <p:spPr>
          <a:xfrm>
            <a:off x="479126" y="1738513"/>
            <a:ext cx="8474174" cy="1896020"/>
          </a:xfrm>
          <a:prstGeom prst="rect">
            <a:avLst/>
          </a:prstGeom>
        </p:spPr>
      </p:pic>
      <p:sp>
        <p:nvSpPr>
          <p:cNvPr id="61" name="Text Box 5">
            <a:extLst>
              <a:ext uri="{FF2B5EF4-FFF2-40B4-BE49-F238E27FC236}">
                <a16:creationId xmlns:a16="http://schemas.microsoft.com/office/drawing/2014/main" id="{D7792396-A68F-4E7B-8C89-34B3BA76C7D2}"/>
              </a:ext>
            </a:extLst>
          </p:cNvPr>
          <p:cNvSpPr txBox="1">
            <a:spLocks noChangeArrowheads="1"/>
          </p:cNvSpPr>
          <p:nvPr/>
        </p:nvSpPr>
        <p:spPr bwMode="auto">
          <a:xfrm>
            <a:off x="1790940" y="1836175"/>
            <a:ext cx="169148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Aide des cellules T</a:t>
            </a:r>
          </a:p>
        </p:txBody>
      </p:sp>
      <p:sp>
        <p:nvSpPr>
          <p:cNvPr id="62" name="Text Box 22">
            <a:extLst>
              <a:ext uri="{FF2B5EF4-FFF2-40B4-BE49-F238E27FC236}">
                <a16:creationId xmlns:a16="http://schemas.microsoft.com/office/drawing/2014/main" id="{E94283CE-B488-4A49-9455-610B61D2D2ED}"/>
              </a:ext>
            </a:extLst>
          </p:cNvPr>
          <p:cNvSpPr txBox="1">
            <a:spLocks noChangeArrowheads="1"/>
          </p:cNvSpPr>
          <p:nvPr/>
        </p:nvSpPr>
        <p:spPr bwMode="auto">
          <a:xfrm>
            <a:off x="408039" y="3737858"/>
            <a:ext cx="151317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Cellules B naïves</a:t>
            </a:r>
          </a:p>
        </p:txBody>
      </p:sp>
      <p:sp>
        <p:nvSpPr>
          <p:cNvPr id="63" name="Text Box 24">
            <a:extLst>
              <a:ext uri="{FF2B5EF4-FFF2-40B4-BE49-F238E27FC236}">
                <a16:creationId xmlns:a16="http://schemas.microsoft.com/office/drawing/2014/main" id="{8791E643-3371-4905-B59A-8DA2A2923C86}"/>
              </a:ext>
            </a:extLst>
          </p:cNvPr>
          <p:cNvSpPr txBox="1">
            <a:spLocks noChangeArrowheads="1"/>
          </p:cNvSpPr>
          <p:nvPr/>
        </p:nvSpPr>
        <p:spPr bwMode="auto">
          <a:xfrm>
            <a:off x="433665" y="3333722"/>
            <a:ext cx="5036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IgM</a:t>
            </a:r>
          </a:p>
        </p:txBody>
      </p:sp>
      <p:sp>
        <p:nvSpPr>
          <p:cNvPr id="64" name="Text Box 25">
            <a:extLst>
              <a:ext uri="{FF2B5EF4-FFF2-40B4-BE49-F238E27FC236}">
                <a16:creationId xmlns:a16="http://schemas.microsoft.com/office/drawing/2014/main" id="{6498DDC6-7D32-4CDB-B871-75C7F6C04287}"/>
              </a:ext>
            </a:extLst>
          </p:cNvPr>
          <p:cNvSpPr txBox="1">
            <a:spLocks noChangeArrowheads="1"/>
          </p:cNvSpPr>
          <p:nvPr/>
        </p:nvSpPr>
        <p:spPr bwMode="auto">
          <a:xfrm>
            <a:off x="1335366" y="3330547"/>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IgD</a:t>
            </a:r>
          </a:p>
        </p:txBody>
      </p:sp>
      <p:sp>
        <p:nvSpPr>
          <p:cNvPr id="65" name="Text Box 34">
            <a:extLst>
              <a:ext uri="{FF2B5EF4-FFF2-40B4-BE49-F238E27FC236}">
                <a16:creationId xmlns:a16="http://schemas.microsoft.com/office/drawing/2014/main" id="{B046EEAA-7C2A-4FC0-BC07-87BB0DD49D94}"/>
              </a:ext>
            </a:extLst>
          </p:cNvPr>
          <p:cNvSpPr txBox="1">
            <a:spLocks noChangeArrowheads="1"/>
          </p:cNvSpPr>
          <p:nvPr/>
        </p:nvSpPr>
        <p:spPr bwMode="auto">
          <a:xfrm>
            <a:off x="3766995" y="3764589"/>
            <a:ext cx="131991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dirty="0" err="1">
                <a:latin typeface="+mj-lt"/>
              </a:rPr>
              <a:t>Plasmoblastes</a:t>
            </a:r>
            <a:endParaRPr lang="fr-CH" sz="1600" dirty="0">
              <a:latin typeface="+mj-lt"/>
            </a:endParaRPr>
          </a:p>
        </p:txBody>
      </p:sp>
      <p:sp>
        <p:nvSpPr>
          <p:cNvPr id="66" name="Text Box 34">
            <a:extLst>
              <a:ext uri="{FF2B5EF4-FFF2-40B4-BE49-F238E27FC236}">
                <a16:creationId xmlns:a16="http://schemas.microsoft.com/office/drawing/2014/main" id="{6AD6CFA1-BC4B-4C17-8452-518A10631F1B}"/>
              </a:ext>
            </a:extLst>
          </p:cNvPr>
          <p:cNvSpPr txBox="1">
            <a:spLocks noChangeArrowheads="1"/>
          </p:cNvSpPr>
          <p:nvPr/>
        </p:nvSpPr>
        <p:spPr bwMode="auto">
          <a:xfrm>
            <a:off x="7049862" y="3794468"/>
            <a:ext cx="118558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dirty="0">
                <a:latin typeface="+mj-lt"/>
              </a:rPr>
              <a:t>Plasmocytes</a:t>
            </a:r>
          </a:p>
        </p:txBody>
      </p:sp>
      <p:sp>
        <p:nvSpPr>
          <p:cNvPr id="67" name="Text Box 24">
            <a:extLst>
              <a:ext uri="{FF2B5EF4-FFF2-40B4-BE49-F238E27FC236}">
                <a16:creationId xmlns:a16="http://schemas.microsoft.com/office/drawing/2014/main" id="{DA42A6D8-1FF7-4157-985F-12AB057C2DA3}"/>
              </a:ext>
            </a:extLst>
          </p:cNvPr>
          <p:cNvSpPr txBox="1">
            <a:spLocks noChangeArrowheads="1"/>
          </p:cNvSpPr>
          <p:nvPr/>
        </p:nvSpPr>
        <p:spPr bwMode="auto">
          <a:xfrm>
            <a:off x="8226421" y="2810103"/>
            <a:ext cx="67544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IgM</a:t>
            </a:r>
          </a:p>
        </p:txBody>
      </p:sp>
    </p:spTree>
    <p:extLst>
      <p:ext uri="{BB962C8B-B14F-4D97-AF65-F5344CB8AC3E}">
        <p14:creationId xmlns:p14="http://schemas.microsoft.com/office/powerpoint/2010/main" val="4879258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D52C4-7327-41E0-A2BA-8A8DB11CDD0D}"/>
              </a:ext>
            </a:extLst>
          </p:cNvPr>
          <p:cNvSpPr>
            <a:spLocks noGrp="1"/>
          </p:cNvSpPr>
          <p:nvPr>
            <p:ph type="title"/>
          </p:nvPr>
        </p:nvSpPr>
        <p:spPr>
          <a:xfrm>
            <a:off x="0" y="1"/>
            <a:ext cx="9144000" cy="768096"/>
          </a:xfrm>
        </p:spPr>
        <p:txBody>
          <a:bodyPr>
            <a:normAutofit/>
          </a:bodyPr>
          <a:lstStyle/>
          <a:p>
            <a:r>
              <a:rPr lang="fr-CH" dirty="0"/>
              <a:t>Réaction extra-folliculaire</a:t>
            </a:r>
          </a:p>
        </p:txBody>
      </p:sp>
      <p:sp>
        <p:nvSpPr>
          <p:cNvPr id="3" name="Content Placeholder 2">
            <a:extLst>
              <a:ext uri="{FF2B5EF4-FFF2-40B4-BE49-F238E27FC236}">
                <a16:creationId xmlns:a16="http://schemas.microsoft.com/office/drawing/2014/main" id="{497EF706-59D5-473B-9F35-E3934313CC60}"/>
              </a:ext>
            </a:extLst>
          </p:cNvPr>
          <p:cNvSpPr>
            <a:spLocks noGrp="1"/>
          </p:cNvSpPr>
          <p:nvPr>
            <p:ph idx="1"/>
          </p:nvPr>
        </p:nvSpPr>
        <p:spPr/>
        <p:txBody>
          <a:bodyPr/>
          <a:lstStyle/>
          <a:p>
            <a:pPr>
              <a:buNone/>
            </a:pPr>
            <a:r>
              <a:rPr lang="fr-CH" dirty="0"/>
              <a:t>Se différentient dans les centres extra-folliculaires dans la zone T et migrent vers la zone médullaire</a:t>
            </a:r>
          </a:p>
        </p:txBody>
      </p:sp>
      <p:pic>
        <p:nvPicPr>
          <p:cNvPr id="4" name="3821_allSteps.mp4">
            <a:hlinkClick r:id="" action="ppaction://media"/>
            <a:extLst>
              <a:ext uri="{FF2B5EF4-FFF2-40B4-BE49-F238E27FC236}">
                <a16:creationId xmlns:a16="http://schemas.microsoft.com/office/drawing/2014/main" id="{768F3B02-7460-422C-8EA3-DAF7B71A8B6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356929" y="1550534"/>
            <a:ext cx="6488205" cy="4718592"/>
          </a:xfrm>
          <a:prstGeom prst="rect">
            <a:avLst/>
          </a:prstGeom>
        </p:spPr>
      </p:pic>
    </p:spTree>
    <p:extLst>
      <p:ext uri="{BB962C8B-B14F-4D97-AF65-F5344CB8AC3E}">
        <p14:creationId xmlns:p14="http://schemas.microsoft.com/office/powerpoint/2010/main" val="38857191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CD23-34AE-4D22-8731-F109E58736E8}"/>
              </a:ext>
            </a:extLst>
          </p:cNvPr>
          <p:cNvSpPr>
            <a:spLocks noGrp="1"/>
          </p:cNvSpPr>
          <p:nvPr>
            <p:ph type="title"/>
          </p:nvPr>
        </p:nvSpPr>
        <p:spPr/>
        <p:txBody>
          <a:bodyPr/>
          <a:lstStyle/>
          <a:p>
            <a:r>
              <a:rPr lang="fr-CH" dirty="0"/>
              <a:t>Réaction du centre germinatif (GC)</a:t>
            </a:r>
          </a:p>
        </p:txBody>
      </p:sp>
      <p:sp>
        <p:nvSpPr>
          <p:cNvPr id="3" name="Content Placeholder 2">
            <a:extLst>
              <a:ext uri="{FF2B5EF4-FFF2-40B4-BE49-F238E27FC236}">
                <a16:creationId xmlns:a16="http://schemas.microsoft.com/office/drawing/2014/main" id="{8F930817-7ADC-43B5-99EA-FDA633F7EDBF}"/>
              </a:ext>
            </a:extLst>
          </p:cNvPr>
          <p:cNvSpPr>
            <a:spLocks noGrp="1"/>
          </p:cNvSpPr>
          <p:nvPr>
            <p:ph idx="1"/>
          </p:nvPr>
        </p:nvSpPr>
        <p:spPr/>
        <p:txBody>
          <a:bodyPr>
            <a:normAutofit/>
          </a:bodyPr>
          <a:lstStyle/>
          <a:p>
            <a:r>
              <a:rPr lang="fr-CH" sz="1600" dirty="0"/>
              <a:t>Dans les follicules, les cellules B à l’origine d’un GC subissent une expansion clonale, donnant lieu à des </a:t>
            </a:r>
            <a:r>
              <a:rPr lang="fr-CH" sz="1600" dirty="0" err="1"/>
              <a:t>centroblastes</a:t>
            </a:r>
            <a:r>
              <a:rPr lang="fr-CH" sz="1600" dirty="0"/>
              <a:t> à divisions rapides qui composent la zone foncée. </a:t>
            </a:r>
          </a:p>
          <a:p>
            <a:r>
              <a:rPr lang="fr-CH" sz="1600" dirty="0"/>
              <a:t>Au fur et à mesure, une partie des </a:t>
            </a:r>
            <a:r>
              <a:rPr lang="fr-CH" sz="1600" dirty="0" err="1"/>
              <a:t>centroblastes</a:t>
            </a:r>
            <a:r>
              <a:rPr lang="fr-CH" sz="1600" dirty="0"/>
              <a:t> arrêtent leur division pour migrer vers le pôle distal riche en </a:t>
            </a:r>
            <a:r>
              <a:rPr lang="fr-CH" sz="1600" dirty="0" err="1"/>
              <a:t>FDCs</a:t>
            </a:r>
            <a:r>
              <a:rPr lang="fr-CH" sz="1600" dirty="0"/>
              <a:t>. Ces cellules non-prolifératives sont appelées </a:t>
            </a:r>
            <a:r>
              <a:rPr lang="fr-CH" sz="1600" dirty="0" err="1"/>
              <a:t>centrocytes</a:t>
            </a:r>
            <a:r>
              <a:rPr lang="fr-CH" sz="1600" dirty="0"/>
              <a:t> et composent la zone claire.  </a:t>
            </a:r>
          </a:p>
          <a:p>
            <a:r>
              <a:rPr lang="fr-CH" sz="1600" dirty="0"/>
              <a:t>Les </a:t>
            </a:r>
            <a:r>
              <a:rPr lang="fr-CH" sz="1600" dirty="0" err="1"/>
              <a:t>centrocytes</a:t>
            </a:r>
            <a:r>
              <a:rPr lang="fr-CH" sz="1600" dirty="0"/>
              <a:t> finissent par se différentier en plasmocytes et cellules à mémoire.</a:t>
            </a:r>
          </a:p>
          <a:p>
            <a:r>
              <a:rPr lang="fr-CH" sz="1600" dirty="0"/>
              <a:t>Plasmocytes et cellules B à mémoire expriment des IgG, </a:t>
            </a:r>
            <a:r>
              <a:rPr lang="fr-CH" sz="1600" dirty="0" err="1"/>
              <a:t>IgA</a:t>
            </a:r>
            <a:r>
              <a:rPr lang="fr-CH" sz="1600" dirty="0"/>
              <a:t> ou IgE de haute affinité.</a:t>
            </a:r>
          </a:p>
        </p:txBody>
      </p:sp>
      <p:pic>
        <p:nvPicPr>
          <p:cNvPr id="6" name="3822_AllSteps.mp4">
            <a:hlinkClick r:id="" action="ppaction://media"/>
            <a:extLst>
              <a:ext uri="{FF2B5EF4-FFF2-40B4-BE49-F238E27FC236}">
                <a16:creationId xmlns:a16="http://schemas.microsoft.com/office/drawing/2014/main" id="{7347FEC1-EB83-4A85-91EC-355C1B2D006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59732" y="2896262"/>
            <a:ext cx="4824536" cy="3508677"/>
          </a:xfrm>
          <a:prstGeom prst="rect">
            <a:avLst/>
          </a:prstGeom>
        </p:spPr>
      </p:pic>
    </p:spTree>
    <p:extLst>
      <p:ext uri="{BB962C8B-B14F-4D97-AF65-F5344CB8AC3E}">
        <p14:creationId xmlns:p14="http://schemas.microsoft.com/office/powerpoint/2010/main" val="1635433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E94E1-10A7-4704-908E-C601E30CFAB7}"/>
              </a:ext>
            </a:extLst>
          </p:cNvPr>
          <p:cNvSpPr>
            <a:spLocks noGrp="1"/>
          </p:cNvSpPr>
          <p:nvPr>
            <p:ph type="title"/>
          </p:nvPr>
        </p:nvSpPr>
        <p:spPr>
          <a:xfrm>
            <a:off x="0" y="1"/>
            <a:ext cx="9144000" cy="768096"/>
          </a:xfrm>
        </p:spPr>
        <p:txBody>
          <a:bodyPr/>
          <a:lstStyle/>
          <a:p>
            <a:r>
              <a:rPr lang="fr-CH" dirty="0"/>
              <a:t>Réaction du centre germinatif</a:t>
            </a:r>
          </a:p>
        </p:txBody>
      </p:sp>
      <p:sp>
        <p:nvSpPr>
          <p:cNvPr id="3" name="Content Placeholder 2">
            <a:extLst>
              <a:ext uri="{FF2B5EF4-FFF2-40B4-BE49-F238E27FC236}">
                <a16:creationId xmlns:a16="http://schemas.microsoft.com/office/drawing/2014/main" id="{1E080642-A9D8-469C-A20E-757F139E89ED}"/>
              </a:ext>
            </a:extLst>
          </p:cNvPr>
          <p:cNvSpPr>
            <a:spLocks noGrp="1"/>
          </p:cNvSpPr>
          <p:nvPr>
            <p:ph sz="half" idx="1"/>
          </p:nvPr>
        </p:nvSpPr>
        <p:spPr>
          <a:xfrm>
            <a:off x="246396" y="1011936"/>
            <a:ext cx="4523232" cy="5165027"/>
          </a:xfrm>
        </p:spPr>
        <p:txBody>
          <a:bodyPr>
            <a:noAutofit/>
          </a:bodyPr>
          <a:lstStyle/>
          <a:p>
            <a:pPr marL="0" indent="0">
              <a:buNone/>
            </a:pPr>
            <a:r>
              <a:rPr lang="fr-CH" sz="1800" dirty="0"/>
              <a:t>Trois évènements majeurs caractérisent le GC: </a:t>
            </a:r>
          </a:p>
          <a:p>
            <a:r>
              <a:rPr lang="fr-CH" sz="1800" b="1" dirty="0"/>
              <a:t>Hyper-mutation somatique (SHM) (Zone sombre)</a:t>
            </a:r>
          </a:p>
          <a:p>
            <a:pPr marL="0" indent="0">
              <a:buNone/>
            </a:pPr>
            <a:r>
              <a:rPr lang="fr-CH" sz="1800" dirty="0"/>
              <a:t>Ce processus introduit des mutations ponctuelles dans les régions V des immunoglobulines, et par ce fait génère des variants de cellules B à affinité ou spécificité nouvelles.  </a:t>
            </a:r>
          </a:p>
          <a:p>
            <a:r>
              <a:rPr lang="fr-CH" sz="1800" b="1" dirty="0"/>
              <a:t> Recombinaison de commutation de classe (CSR) (Zone sombre)</a:t>
            </a:r>
          </a:p>
          <a:p>
            <a:pPr marL="0" indent="0">
              <a:buNone/>
            </a:pPr>
            <a:r>
              <a:rPr lang="fr-CH" sz="1800" dirty="0"/>
              <a:t>Cet processus change la classe de chaine lourde d’un </a:t>
            </a:r>
            <a:r>
              <a:rPr lang="fr-CH" sz="1800" dirty="0" err="1"/>
              <a:t>Ig</a:t>
            </a:r>
            <a:r>
              <a:rPr lang="fr-CH" sz="1800" dirty="0"/>
              <a:t> (de l’isotype IgM à IgG, </a:t>
            </a:r>
            <a:r>
              <a:rPr lang="fr-CH" sz="1800" dirty="0" err="1"/>
              <a:t>IgA</a:t>
            </a:r>
            <a:r>
              <a:rPr lang="fr-CH" sz="1800" dirty="0"/>
              <a:t>, ou </a:t>
            </a:r>
            <a:r>
              <a:rPr lang="fr-CH" sz="1800" dirty="0" err="1"/>
              <a:t>Ig</a:t>
            </a:r>
            <a:r>
              <a:rPr lang="fr-CH" sz="1800" dirty="0"/>
              <a:t>). Ce processus est initié dans la zone sombre.</a:t>
            </a:r>
          </a:p>
          <a:p>
            <a:r>
              <a:rPr lang="fr-CH" sz="1800" b="1" dirty="0"/>
              <a:t>Sélection des cellules B (Zone claire)</a:t>
            </a:r>
          </a:p>
          <a:p>
            <a:pPr marL="0" indent="0">
              <a:buNone/>
            </a:pPr>
            <a:r>
              <a:rPr lang="fr-CH" sz="1800" dirty="0"/>
              <a:t>Ce processus sert à sélectionner les variants de cellules B à affinité élevée (sélection positive) et d’éliminer celles à affinité faible ou réactives au soi (sélection négative). </a:t>
            </a:r>
          </a:p>
          <a:p>
            <a:endParaRPr lang="fr-CH" sz="1800" dirty="0"/>
          </a:p>
          <a:p>
            <a:endParaRPr lang="fr-CH" sz="1800" dirty="0"/>
          </a:p>
        </p:txBody>
      </p:sp>
      <p:pic>
        <p:nvPicPr>
          <p:cNvPr id="20" name="Image 4" descr="dia_25.jpg">
            <a:extLst>
              <a:ext uri="{FF2B5EF4-FFF2-40B4-BE49-F238E27FC236}">
                <a16:creationId xmlns:a16="http://schemas.microsoft.com/office/drawing/2014/main" id="{AB79850F-B206-4D84-AFC2-05E0D80DCC8D}"/>
              </a:ext>
            </a:extLst>
          </p:cNvPr>
          <p:cNvPicPr>
            <a:picLocks noChangeAspect="1"/>
          </p:cNvPicPr>
          <p:nvPr/>
        </p:nvPicPr>
        <p:blipFill rotWithShape="1">
          <a:blip r:embed="rId2">
            <a:extLst>
              <a:ext uri="{28A0092B-C50C-407E-A947-70E740481C1C}">
                <a14:useLocalDpi xmlns:a14="http://schemas.microsoft.com/office/drawing/2010/main" val="0"/>
              </a:ext>
            </a:extLst>
          </a:blip>
          <a:srcRect l="3787" r="4954"/>
          <a:stretch/>
        </p:blipFill>
        <p:spPr>
          <a:xfrm>
            <a:off x="4876800" y="1501054"/>
            <a:ext cx="4267200" cy="4675909"/>
          </a:xfrm>
          <a:prstGeom prst="rect">
            <a:avLst/>
          </a:prstGeom>
        </p:spPr>
      </p:pic>
    </p:spTree>
    <p:extLst>
      <p:ext uri="{BB962C8B-B14F-4D97-AF65-F5344CB8AC3E}">
        <p14:creationId xmlns:p14="http://schemas.microsoft.com/office/powerpoint/2010/main" val="3645985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12FED-25B2-47A1-BB97-9012464AF9E6}"/>
              </a:ext>
            </a:extLst>
          </p:cNvPr>
          <p:cNvSpPr>
            <a:spLocks noGrp="1"/>
          </p:cNvSpPr>
          <p:nvPr>
            <p:ph type="title"/>
          </p:nvPr>
        </p:nvSpPr>
        <p:spPr/>
        <p:txBody>
          <a:bodyPr/>
          <a:lstStyle/>
          <a:p>
            <a:r>
              <a:rPr lang="fr-CH" dirty="0"/>
              <a:t>Maturation d’affinité: hyper-mutations somatiques </a:t>
            </a:r>
          </a:p>
        </p:txBody>
      </p:sp>
      <p:sp>
        <p:nvSpPr>
          <p:cNvPr id="3" name="Content Placeholder 2">
            <a:extLst>
              <a:ext uri="{FF2B5EF4-FFF2-40B4-BE49-F238E27FC236}">
                <a16:creationId xmlns:a16="http://schemas.microsoft.com/office/drawing/2014/main" id="{D12FBE96-4F82-4324-AB62-675C18C3A70E}"/>
              </a:ext>
            </a:extLst>
          </p:cNvPr>
          <p:cNvSpPr>
            <a:spLocks noGrp="1"/>
          </p:cNvSpPr>
          <p:nvPr>
            <p:ph sz="half" idx="1"/>
          </p:nvPr>
        </p:nvSpPr>
        <p:spPr>
          <a:xfrm>
            <a:off x="226314" y="1825624"/>
            <a:ext cx="3886200" cy="4351338"/>
          </a:xfrm>
        </p:spPr>
        <p:txBody>
          <a:bodyPr>
            <a:normAutofit fontScale="92500" lnSpcReduction="10000"/>
          </a:bodyPr>
          <a:lstStyle/>
          <a:p>
            <a:r>
              <a:rPr lang="fr-CH" dirty="0"/>
              <a:t>Les hyper-mutations somatiques (SHM) introduisent des mutations ponctuelles dans la région variable des chaines lourdes et légères codant pour le site de fixation d’antigène des molécules </a:t>
            </a:r>
            <a:r>
              <a:rPr lang="fr-CH" dirty="0" err="1"/>
              <a:t>Ig</a:t>
            </a:r>
            <a:r>
              <a:rPr lang="fr-CH" dirty="0"/>
              <a:t>. </a:t>
            </a:r>
          </a:p>
          <a:p>
            <a:r>
              <a:rPr lang="fr-CH" dirty="0"/>
              <a:t>Les </a:t>
            </a:r>
            <a:r>
              <a:rPr lang="fr-CH" dirty="0" err="1"/>
              <a:t>SHMs</a:t>
            </a:r>
            <a:r>
              <a:rPr lang="fr-CH" dirty="0"/>
              <a:t> changent l’affinité des sites fixateurs d’antigène des </a:t>
            </a:r>
            <a:r>
              <a:rPr lang="fr-CH" dirty="0" err="1"/>
              <a:t>Igs</a:t>
            </a:r>
            <a:r>
              <a:rPr lang="fr-CH" dirty="0"/>
              <a:t>, de sorte à en augmenter l’affinité pour l’antigène immunisant. </a:t>
            </a:r>
          </a:p>
          <a:p>
            <a:r>
              <a:rPr lang="fr-CH" dirty="0"/>
              <a:t>Médiées par la désaminase activation-dépendante (AID) qui transforme la cytosine en uracile. AID est capable d’introduire des mutations dans des gènes activement transcrits même dans des systèmes hétérologues.</a:t>
            </a:r>
          </a:p>
          <a:p>
            <a:endParaRPr lang="fr-CH" dirty="0"/>
          </a:p>
        </p:txBody>
      </p:sp>
      <p:pic>
        <p:nvPicPr>
          <p:cNvPr id="8" name="Image 4" descr="dia_26_3823.jpg">
            <a:extLst>
              <a:ext uri="{FF2B5EF4-FFF2-40B4-BE49-F238E27FC236}">
                <a16:creationId xmlns:a16="http://schemas.microsoft.com/office/drawing/2014/main" id="{C770A552-E8F4-4891-AFB2-4645BB75F9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12514" y="1694931"/>
            <a:ext cx="4780833" cy="4482031"/>
          </a:xfrm>
          <a:prstGeom prst="rect">
            <a:avLst/>
          </a:prstGeom>
          <a:ln>
            <a:solidFill>
              <a:srgbClr val="000000"/>
            </a:solidFill>
          </a:ln>
        </p:spPr>
      </p:pic>
    </p:spTree>
    <p:extLst>
      <p:ext uri="{BB962C8B-B14F-4D97-AF65-F5344CB8AC3E}">
        <p14:creationId xmlns:p14="http://schemas.microsoft.com/office/powerpoint/2010/main" val="15283103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86B98-0AF6-4BC9-A426-BC3CDB5D1F62}"/>
              </a:ext>
            </a:extLst>
          </p:cNvPr>
          <p:cNvSpPr>
            <a:spLocks noGrp="1"/>
          </p:cNvSpPr>
          <p:nvPr>
            <p:ph type="title"/>
          </p:nvPr>
        </p:nvSpPr>
        <p:spPr/>
        <p:txBody>
          <a:bodyPr/>
          <a:lstStyle/>
          <a:p>
            <a:r>
              <a:rPr lang="fr-CH" dirty="0"/>
              <a:t>Maturation d’affinité: sélection des cellules B</a:t>
            </a:r>
          </a:p>
        </p:txBody>
      </p:sp>
      <p:sp>
        <p:nvSpPr>
          <p:cNvPr id="3" name="Content Placeholder 2">
            <a:extLst>
              <a:ext uri="{FF2B5EF4-FFF2-40B4-BE49-F238E27FC236}">
                <a16:creationId xmlns:a16="http://schemas.microsoft.com/office/drawing/2014/main" id="{5680EC43-BD04-4E42-BE62-664B7CDE64D3}"/>
              </a:ext>
            </a:extLst>
          </p:cNvPr>
          <p:cNvSpPr>
            <a:spLocks noGrp="1"/>
          </p:cNvSpPr>
          <p:nvPr>
            <p:ph sz="half" idx="1"/>
          </p:nvPr>
        </p:nvSpPr>
        <p:spPr>
          <a:xfrm>
            <a:off x="136572" y="970886"/>
            <a:ext cx="4240356" cy="4351338"/>
          </a:xfrm>
        </p:spPr>
        <p:txBody>
          <a:bodyPr>
            <a:noAutofit/>
          </a:bodyPr>
          <a:lstStyle/>
          <a:p>
            <a:pPr marL="0" indent="0">
              <a:buNone/>
            </a:pPr>
            <a:r>
              <a:rPr lang="fr-CH" sz="1400" b="1" dirty="0"/>
              <a:t>La sélection des cellules B remplit 3 fonctions:</a:t>
            </a:r>
          </a:p>
          <a:p>
            <a:r>
              <a:rPr lang="fr-CH" sz="1400" b="1" dirty="0"/>
              <a:t>Sauvegarder les variants de cellules B à affinité élevée pour l’anticorps immunisant </a:t>
            </a:r>
          </a:p>
          <a:p>
            <a:pPr marL="0" indent="0">
              <a:buNone/>
            </a:pPr>
            <a:r>
              <a:rPr lang="fr-CH" sz="1400" dirty="0"/>
              <a:t>Deux types de cellules fournissent des signaux de survie aux cellules B:</a:t>
            </a:r>
          </a:p>
          <a:p>
            <a:pPr marL="342900" indent="-342900">
              <a:buFont typeface="+mj-lt"/>
              <a:buAutoNum type="arabicPeriod"/>
            </a:pPr>
            <a:r>
              <a:rPr lang="fr-CH" sz="1400" dirty="0"/>
              <a:t>Les cellules dendritiques folliculaires (FDC) fournissent des antigènes nouveaux pouvant être internalisés par les anticorps</a:t>
            </a:r>
          </a:p>
          <a:p>
            <a:pPr marL="342900" indent="-342900">
              <a:buFont typeface="+mj-lt"/>
              <a:buAutoNum type="arabicPeriod"/>
            </a:pPr>
            <a:r>
              <a:rPr lang="fr-CH" sz="1400" dirty="0"/>
              <a:t>Les cellules T CD4 stimulées par l’antigène émettent des signaux de survie</a:t>
            </a:r>
          </a:p>
          <a:p>
            <a:r>
              <a:rPr lang="fr-CH" sz="1400" b="1" dirty="0"/>
              <a:t>Éliminer les variants de cellules B à affinité faible</a:t>
            </a:r>
          </a:p>
          <a:p>
            <a:pPr marL="0" indent="0">
              <a:buNone/>
            </a:pPr>
            <a:r>
              <a:rPr lang="fr-FR" sz="1400" dirty="0"/>
              <a:t>Les variants de cellules B à affinité faible ont peu de probabilité de fixer l’antigène sur les </a:t>
            </a:r>
            <a:r>
              <a:rPr lang="fr-FR" sz="1400" dirty="0" err="1"/>
              <a:t>FDCs</a:t>
            </a:r>
            <a:r>
              <a:rPr lang="fr-FR" sz="1400" dirty="0"/>
              <a:t> et de le présenter à des cellules T helper </a:t>
            </a:r>
            <a:r>
              <a:rPr lang="fr-FR" sz="1400" dirty="0" err="1"/>
              <a:t>co-spécifiques</a:t>
            </a:r>
            <a:r>
              <a:rPr lang="fr-FR" sz="1400" dirty="0"/>
              <a:t> dans le GC. Par conséquent, ces cellules meurent par négligence (n’ayant pas reçu de signal de survie). </a:t>
            </a:r>
          </a:p>
          <a:p>
            <a:r>
              <a:rPr lang="fr-CH" sz="1400" b="1" dirty="0"/>
              <a:t>Éliminer les variants de cellules B réactifs au soi</a:t>
            </a:r>
          </a:p>
          <a:p>
            <a:pPr marL="342900" indent="-342900">
              <a:buAutoNum type="arabicPeriod"/>
            </a:pPr>
            <a:r>
              <a:rPr lang="fr-CH" sz="1400" dirty="0"/>
              <a:t>Absence d’aide par des cellules T </a:t>
            </a:r>
            <a:r>
              <a:rPr lang="fr-CH" sz="1400" dirty="0" err="1"/>
              <a:t>co-spécifiques</a:t>
            </a:r>
            <a:r>
              <a:rPr lang="fr-CH" sz="1400" dirty="0"/>
              <a:t> au GC</a:t>
            </a:r>
          </a:p>
          <a:p>
            <a:pPr marL="342900" indent="-342900">
              <a:buAutoNum type="arabicPeriod"/>
            </a:pPr>
            <a:r>
              <a:rPr lang="fr-CH" sz="1400" dirty="0"/>
              <a:t>stimulation permanente des cellules B réactives au soi par des antigènes du soi, ce qui induit l’apoptose.</a:t>
            </a:r>
          </a:p>
        </p:txBody>
      </p:sp>
      <p:pic>
        <p:nvPicPr>
          <p:cNvPr id="5" name="3830_allsteps.mp4">
            <a:hlinkClick r:id="" action="ppaction://media"/>
            <a:extLst>
              <a:ext uri="{FF2B5EF4-FFF2-40B4-BE49-F238E27FC236}">
                <a16:creationId xmlns:a16="http://schemas.microsoft.com/office/drawing/2014/main" id="{C331DDF2-71EA-43DC-8577-022CBC2DEA4B}"/>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376928" y="1252601"/>
            <a:ext cx="4606878" cy="4252503"/>
          </a:xfrm>
          <a:prstGeom prst="rect">
            <a:avLst/>
          </a:prstGeom>
        </p:spPr>
      </p:pic>
    </p:spTree>
    <p:extLst>
      <p:ext uri="{BB962C8B-B14F-4D97-AF65-F5344CB8AC3E}">
        <p14:creationId xmlns:p14="http://schemas.microsoft.com/office/powerpoint/2010/main" val="26896108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86A39-46B1-4007-9497-B394D9EA4E1C}"/>
              </a:ext>
            </a:extLst>
          </p:cNvPr>
          <p:cNvSpPr>
            <a:spLocks noGrp="1"/>
          </p:cNvSpPr>
          <p:nvPr>
            <p:ph type="title"/>
          </p:nvPr>
        </p:nvSpPr>
        <p:spPr>
          <a:solidFill>
            <a:srgbClr val="C00000"/>
          </a:solidFill>
        </p:spPr>
        <p:txBody>
          <a:bodyPr>
            <a:normAutofit/>
          </a:bodyPr>
          <a:lstStyle/>
          <a:p>
            <a:r>
              <a:rPr lang="fr-CH" dirty="0">
                <a:solidFill>
                  <a:schemeClr val="bg1"/>
                </a:solidFill>
              </a:rPr>
              <a:t>Résumé | Maturation d’affinité</a:t>
            </a:r>
          </a:p>
        </p:txBody>
      </p:sp>
      <p:sp>
        <p:nvSpPr>
          <p:cNvPr id="3" name="Content Placeholder 2">
            <a:extLst>
              <a:ext uri="{FF2B5EF4-FFF2-40B4-BE49-F238E27FC236}">
                <a16:creationId xmlns:a16="http://schemas.microsoft.com/office/drawing/2014/main" id="{D99AFAB5-5734-4BC8-901B-F169F972A55F}"/>
              </a:ext>
            </a:extLst>
          </p:cNvPr>
          <p:cNvSpPr>
            <a:spLocks noGrp="1"/>
          </p:cNvSpPr>
          <p:nvPr>
            <p:ph idx="1"/>
          </p:nvPr>
        </p:nvSpPr>
        <p:spPr>
          <a:xfrm>
            <a:off x="116814" y="768097"/>
            <a:ext cx="9027186" cy="5777306"/>
          </a:xfrm>
        </p:spPr>
        <p:txBody>
          <a:bodyPr>
            <a:noAutofit/>
          </a:bodyPr>
          <a:lstStyle/>
          <a:p>
            <a:pPr lvl="0">
              <a:spcBef>
                <a:spcPts val="600"/>
              </a:spcBef>
            </a:pPr>
            <a:r>
              <a:rPr lang="fr-CH" sz="1300" dirty="0"/>
              <a:t>La maturation d’affinité est le processus qui permet d’augmenter l’affinité d’un anticorps produit en réponse à un antigène protéique après contact prolongé ou répété avec l’antigène. Cette augmentation d’affinité repose sur des mutations ponctuelles dans les régions V, en particulier dans les régions hypervariables fixant l’antigène, des anticorps produits. </a:t>
            </a:r>
            <a:endParaRPr lang="en-GB" sz="1300" dirty="0"/>
          </a:p>
          <a:p>
            <a:pPr lvl="0">
              <a:spcBef>
                <a:spcPts val="600"/>
              </a:spcBef>
            </a:pPr>
            <a:r>
              <a:rPr lang="fr-CH" sz="1300" dirty="0"/>
              <a:t>La maturation d’affinité n’a lieu qu’en réponse aux antigènes protéiques T-dépendants. </a:t>
            </a:r>
            <a:endParaRPr lang="en-GB" sz="1300" dirty="0"/>
          </a:p>
          <a:p>
            <a:pPr lvl="0">
              <a:spcBef>
                <a:spcPts val="600"/>
              </a:spcBef>
            </a:pPr>
            <a:r>
              <a:rPr lang="fr-CH" sz="1300" dirty="0"/>
              <a:t>La maturation d’affinité a lieu dans les centres germinatifs des follicules lymphoïdes et résulte de l’hyper-mutation somatique des gènes </a:t>
            </a:r>
            <a:r>
              <a:rPr lang="fr-CH" sz="1300" dirty="0" err="1"/>
              <a:t>Ig</a:t>
            </a:r>
            <a:r>
              <a:rPr lang="fr-CH" sz="1300" dirty="0"/>
              <a:t> dans les cellules B en division, suivi par la sélection des cellules B à affinité élevée par l’antigène. Une partie de la progéniture des lymphocytes B activés accèdent aux follicules lymphoïdes et forment des centers germinatifs. Au sein de ces centres germinatifs, les cellules B prolifèrent rapidement, avec un temps de doublement d’environ 6 heures, de sorte à ce qu’une seule cellule arrive à produire 5000 cellules-filles en une semaine. (L’appellation de "centre germinatif" dérive de l’observation morphologique que les régions centrales de certains follicules ne se colorient que faiblement à raison des nombreuses cellules en division, que l’on pensait être les sites de production des lymphocytes.) Lors de cette prolifération, les gènes </a:t>
            </a:r>
            <a:r>
              <a:rPr lang="fr-CH" sz="1300" dirty="0" err="1"/>
              <a:t>Ig</a:t>
            </a:r>
            <a:r>
              <a:rPr lang="fr-CH" sz="1300" dirty="0"/>
              <a:t> des cellules B subissent de nombreuses mutations ponctuelles. L’enzyme AID joue un rôle primordial dans la mutation somatique en échangeant des nucléotides dans les gènes </a:t>
            </a:r>
            <a:r>
              <a:rPr lang="fr-CH" sz="1300" dirty="0" err="1"/>
              <a:t>Ig</a:t>
            </a:r>
            <a:r>
              <a:rPr lang="fr-CH" sz="1300" dirty="0"/>
              <a:t>, les rendant susceptibles à la machinerie mutationnelle. La fréquence des mutations dans les gènes </a:t>
            </a:r>
            <a:r>
              <a:rPr lang="fr-CH" sz="1300" dirty="0" err="1"/>
              <a:t>Ig</a:t>
            </a:r>
            <a:r>
              <a:rPr lang="fr-CH" sz="1300" dirty="0"/>
              <a:t> est estimée être de l’ordre d’une sur 10</a:t>
            </a:r>
            <a:r>
              <a:rPr lang="fr-CH" sz="1300" baseline="30000" dirty="0"/>
              <a:t>3</a:t>
            </a:r>
            <a:r>
              <a:rPr lang="fr-CH" sz="1300" dirty="0"/>
              <a:t> paires de base par division cellulaire, ce qui est mille fois plus élevé que la fréquence mutationnelle dans la plupart des autres gènes.   </a:t>
            </a:r>
            <a:endParaRPr lang="en-GB" sz="1300" dirty="0"/>
          </a:p>
          <a:p>
            <a:pPr lvl="0">
              <a:spcBef>
                <a:spcPts val="600"/>
              </a:spcBef>
            </a:pPr>
            <a:r>
              <a:rPr lang="fr-CH" sz="1300" dirty="0"/>
              <a:t>Cette fréquence élevée de mutations garantit la génération de clones de cellules B différents dont les molécules d’</a:t>
            </a:r>
            <a:r>
              <a:rPr lang="fr-CH" sz="1300" dirty="0" err="1"/>
              <a:t>Ig</a:t>
            </a:r>
            <a:r>
              <a:rPr lang="fr-CH" sz="1300" dirty="0"/>
              <a:t> sont capables de fixer l’antigène immunisant avec des affinités largement variables. </a:t>
            </a:r>
            <a:endParaRPr lang="en-GB" sz="1300" dirty="0"/>
          </a:p>
          <a:p>
            <a:pPr lvl="0">
              <a:spcBef>
                <a:spcPts val="600"/>
              </a:spcBef>
            </a:pPr>
            <a:r>
              <a:rPr lang="fr-CH" sz="1300" dirty="0"/>
              <a:t>Les cellules B du centre germinatif périssent par apoptose si elles ne sont pas sélectionnées par la reconnaissance d’antigène ou par l’aide des cellules T. Alors que l’hyper-mutation somatique des gènes </a:t>
            </a:r>
            <a:r>
              <a:rPr lang="fr-CH" sz="1300" dirty="0" err="1"/>
              <a:t>Ig</a:t>
            </a:r>
            <a:r>
              <a:rPr lang="fr-CH" sz="1300" dirty="0"/>
              <a:t> a lieu dans les centres germinatifs, les anticorps sécrétés dans la phase initiale de la réponse immunitaire fixent l’antigène restant. Les complexes antigène-anticorps résultants sont capables d’activer le complément. Ces complexes sont présentés sur des cellules appelées cellules dendritiques folliculaires, résidentes des centres germinatifs et exprimant des récepteurs pour les parties </a:t>
            </a:r>
            <a:r>
              <a:rPr lang="fr-CH" sz="1300" dirty="0" err="1"/>
              <a:t>Fc</a:t>
            </a:r>
            <a:r>
              <a:rPr lang="fr-CH" sz="1300" dirty="0"/>
              <a:t> des anticorps et pour les produits du complément, qui tous les deux permettent de présenter les complexes antigène-anticorps. Ceci permet aux cellules B qui ont subi l’hyper-mutation somatique de fixer l’antigène sur les cellules dendritiques folliculaires et d’être sauvées de la mort. Les cellules B peuvent aussi fixer de l’antigène libre, l’apprêter, et en présenter des peptides aux cellules T helper du centre germinatif, afin que celles-ci fournissent des signaux de survie.</a:t>
            </a:r>
            <a:endParaRPr lang="en-GB" sz="1300" dirty="0"/>
          </a:p>
          <a:p>
            <a:pPr lvl="0">
              <a:spcBef>
                <a:spcPts val="600"/>
              </a:spcBef>
            </a:pPr>
            <a:r>
              <a:rPr lang="fr-CH" sz="1300" dirty="0"/>
              <a:t>Au cours du développement de la réponse immunitaire à un antigène protéique, et en particulier lors de rencontres répétées avec le même antigène, la quantité d’anticorps produite augmente. En conséquence, la quantité d’antigène présente diminue. Les cellules B sélectionnées à survivre sont donc contraintes à fixer l’antigène à des concentrations de plus en plus faibles, et doivent porter des récepteurs d’antigène d’affinité de plus en plus élevée. Les cellules B sélectionnées quittent le centre germinatif et sécrètent des anticorps, donnant lieu à des anticorps d’affinité toujours plus élevée au fur et à mesure que la réponse se déploie. </a:t>
            </a:r>
            <a:endParaRPr lang="en-GB" sz="1300" dirty="0"/>
          </a:p>
        </p:txBody>
      </p:sp>
    </p:spTree>
    <p:extLst>
      <p:ext uri="{BB962C8B-B14F-4D97-AF65-F5344CB8AC3E}">
        <p14:creationId xmlns:p14="http://schemas.microsoft.com/office/powerpoint/2010/main" val="17460976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D25E3-D598-4B7F-9353-CDB26401026B}"/>
              </a:ext>
            </a:extLst>
          </p:cNvPr>
          <p:cNvSpPr>
            <a:spLocks noGrp="1"/>
          </p:cNvSpPr>
          <p:nvPr>
            <p:ph type="title"/>
          </p:nvPr>
        </p:nvSpPr>
        <p:spPr/>
        <p:txBody>
          <a:bodyPr/>
          <a:lstStyle/>
          <a:p>
            <a:r>
              <a:rPr lang="fr-CH" dirty="0"/>
              <a:t>Recombinaison de commutation de classe (CSR)</a:t>
            </a:r>
          </a:p>
        </p:txBody>
      </p:sp>
      <p:sp>
        <p:nvSpPr>
          <p:cNvPr id="3" name="Content Placeholder 2">
            <a:extLst>
              <a:ext uri="{FF2B5EF4-FFF2-40B4-BE49-F238E27FC236}">
                <a16:creationId xmlns:a16="http://schemas.microsoft.com/office/drawing/2014/main" id="{2E4B0D84-FBF1-4A2C-9611-44BF29A57E1E}"/>
              </a:ext>
            </a:extLst>
          </p:cNvPr>
          <p:cNvSpPr>
            <a:spLocks noGrp="1"/>
          </p:cNvSpPr>
          <p:nvPr>
            <p:ph sz="half" idx="1"/>
          </p:nvPr>
        </p:nvSpPr>
        <p:spPr>
          <a:xfrm>
            <a:off x="0" y="1506310"/>
            <a:ext cx="3886200" cy="4351338"/>
          </a:xfrm>
        </p:spPr>
        <p:txBody>
          <a:bodyPr>
            <a:normAutofit/>
          </a:bodyPr>
          <a:lstStyle/>
          <a:p>
            <a:r>
              <a:rPr lang="fr-CH" sz="1800" dirty="0"/>
              <a:t>La recombinaison de commutation de classe (Class switch </a:t>
            </a:r>
            <a:r>
              <a:rPr lang="fr-CH" sz="1800" dirty="0" err="1"/>
              <a:t>recombination</a:t>
            </a:r>
            <a:r>
              <a:rPr lang="fr-CH" sz="1800" dirty="0"/>
              <a:t>, CSR) permet aux cellules B </a:t>
            </a:r>
            <a:r>
              <a:rPr lang="fr-CH" sz="1800" b="1" dirty="0"/>
              <a:t>d’échanger leur isotype</a:t>
            </a:r>
            <a:r>
              <a:rPr lang="fr-CH" sz="1800" dirty="0"/>
              <a:t> d’IgM à d’autres isotypes (IgG, IgE ou </a:t>
            </a:r>
            <a:r>
              <a:rPr lang="fr-CH" sz="1800" dirty="0" err="1"/>
              <a:t>IgA</a:t>
            </a:r>
            <a:r>
              <a:rPr lang="fr-CH" sz="1800" dirty="0"/>
              <a:t>) sans pour autant modifier leur spécificité de fixation d’antigène. </a:t>
            </a:r>
          </a:p>
          <a:p>
            <a:r>
              <a:rPr lang="fr-CH" sz="1800" dirty="0"/>
              <a:t>CSR est une réaction de </a:t>
            </a:r>
            <a:r>
              <a:rPr lang="fr-CH" sz="1800" b="1" dirty="0"/>
              <a:t>recombinaison-délétion </a:t>
            </a:r>
            <a:r>
              <a:rPr lang="fr-CH" sz="1800" dirty="0"/>
              <a:t>qui juxtapose l’exon VDJH réarrangé de </a:t>
            </a:r>
            <a:r>
              <a:rPr lang="fr-CH" sz="1800" dirty="0" err="1"/>
              <a:t>Cμ</a:t>
            </a:r>
            <a:r>
              <a:rPr lang="fr-CH" sz="1800" dirty="0"/>
              <a:t> vers l’un des gènes CH en aval, soit </a:t>
            </a:r>
            <a:r>
              <a:rPr lang="fr-CH" sz="1800" dirty="0" err="1"/>
              <a:t>Cγ</a:t>
            </a:r>
            <a:r>
              <a:rPr lang="fr-CH" sz="1800" dirty="0"/>
              <a:t>, </a:t>
            </a:r>
            <a:r>
              <a:rPr lang="fr-CH" sz="1800" dirty="0" err="1"/>
              <a:t>Cε</a:t>
            </a:r>
            <a:r>
              <a:rPr lang="fr-CH" sz="1800" dirty="0"/>
              <a:t> ou Cα. </a:t>
            </a:r>
          </a:p>
        </p:txBody>
      </p:sp>
      <p:pic>
        <p:nvPicPr>
          <p:cNvPr id="8" name="Image 2" descr="dia_29_3826.jpg">
            <a:extLst>
              <a:ext uri="{FF2B5EF4-FFF2-40B4-BE49-F238E27FC236}">
                <a16:creationId xmlns:a16="http://schemas.microsoft.com/office/drawing/2014/main" id="{F0E520DB-0B54-4937-B648-3F6CAFB760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3435" y="1357683"/>
            <a:ext cx="5140565" cy="4819280"/>
          </a:xfrm>
          <a:prstGeom prst="rect">
            <a:avLst/>
          </a:prstGeom>
          <a:ln>
            <a:solidFill>
              <a:srgbClr val="000000"/>
            </a:solidFill>
          </a:ln>
        </p:spPr>
      </p:pic>
    </p:spTree>
    <p:extLst>
      <p:ext uri="{BB962C8B-B14F-4D97-AF65-F5344CB8AC3E}">
        <p14:creationId xmlns:p14="http://schemas.microsoft.com/office/powerpoint/2010/main" val="1935926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0EBF8-B0F0-419F-BDE1-53DE170465FF}"/>
              </a:ext>
            </a:extLst>
          </p:cNvPr>
          <p:cNvSpPr>
            <a:spLocks noGrp="1"/>
          </p:cNvSpPr>
          <p:nvPr>
            <p:ph type="title"/>
          </p:nvPr>
        </p:nvSpPr>
        <p:spPr>
          <a:xfrm>
            <a:off x="0" y="1"/>
            <a:ext cx="9144000" cy="768096"/>
          </a:xfrm>
        </p:spPr>
        <p:txBody>
          <a:bodyPr>
            <a:normAutofit/>
          </a:bodyPr>
          <a:lstStyle/>
          <a:p>
            <a:r>
              <a:rPr lang="fr-CH"/>
              <a:t>Recombinaison de commutation de classe (CSR)</a:t>
            </a:r>
          </a:p>
        </p:txBody>
      </p:sp>
      <p:sp>
        <p:nvSpPr>
          <p:cNvPr id="3" name="Content Placeholder 2">
            <a:extLst>
              <a:ext uri="{FF2B5EF4-FFF2-40B4-BE49-F238E27FC236}">
                <a16:creationId xmlns:a16="http://schemas.microsoft.com/office/drawing/2014/main" id="{2B85E2A8-ACA8-40D4-A875-5133F9A32F1F}"/>
              </a:ext>
            </a:extLst>
          </p:cNvPr>
          <p:cNvSpPr>
            <a:spLocks noGrp="1"/>
          </p:cNvSpPr>
          <p:nvPr>
            <p:ph idx="1"/>
          </p:nvPr>
        </p:nvSpPr>
        <p:spPr/>
        <p:txBody>
          <a:bodyPr/>
          <a:lstStyle/>
          <a:p>
            <a:pPr marL="0" indent="0">
              <a:buNone/>
            </a:pPr>
            <a:r>
              <a:rPr lang="fr-CH" dirty="0"/>
              <a:t>La commutation de classe ne se fait pas au hasard mais est </a:t>
            </a:r>
            <a:r>
              <a:rPr lang="fr-CH" b="1" dirty="0"/>
              <a:t>régulée par des cytokines </a:t>
            </a:r>
            <a:r>
              <a:rPr lang="fr-CH" dirty="0"/>
              <a:t>qui ouvrent la chromatine des deux régions S participantes. </a:t>
            </a:r>
          </a:p>
        </p:txBody>
      </p:sp>
      <p:pic>
        <p:nvPicPr>
          <p:cNvPr id="4" name="3827_1.mp4">
            <a:hlinkClick r:id="" action="ppaction://media"/>
            <a:extLst>
              <a:ext uri="{FF2B5EF4-FFF2-40B4-BE49-F238E27FC236}">
                <a16:creationId xmlns:a16="http://schemas.microsoft.com/office/drawing/2014/main" id="{782B4FB6-8E8F-49A4-A548-31CA4576356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4667" y="1994170"/>
            <a:ext cx="8312729" cy="3948545"/>
          </a:xfrm>
          <a:prstGeom prst="rect">
            <a:avLst/>
          </a:prstGeom>
          <a:ln>
            <a:solidFill>
              <a:srgbClr val="000000"/>
            </a:solidFill>
          </a:ln>
        </p:spPr>
      </p:pic>
    </p:spTree>
    <p:extLst>
      <p:ext uri="{BB962C8B-B14F-4D97-AF65-F5344CB8AC3E}">
        <p14:creationId xmlns:p14="http://schemas.microsoft.com/office/powerpoint/2010/main" val="3903654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15B3B-0552-4EF8-8AC1-A77D9335C944}"/>
              </a:ext>
            </a:extLst>
          </p:cNvPr>
          <p:cNvSpPr>
            <a:spLocks noGrp="1"/>
          </p:cNvSpPr>
          <p:nvPr>
            <p:ph type="title"/>
          </p:nvPr>
        </p:nvSpPr>
        <p:spPr/>
        <p:txBody>
          <a:bodyPr>
            <a:normAutofit/>
          </a:bodyPr>
          <a:lstStyle/>
          <a:p>
            <a:r>
              <a:rPr lang="fr-CH"/>
              <a:t>Recombinaison de commutation de classe (CSR)</a:t>
            </a:r>
          </a:p>
        </p:txBody>
      </p:sp>
      <p:sp>
        <p:nvSpPr>
          <p:cNvPr id="3" name="Content Placeholder 2">
            <a:extLst>
              <a:ext uri="{FF2B5EF4-FFF2-40B4-BE49-F238E27FC236}">
                <a16:creationId xmlns:a16="http://schemas.microsoft.com/office/drawing/2014/main" id="{F6744753-5DA7-4A10-AF1B-92B6D5D67CDC}"/>
              </a:ext>
            </a:extLst>
          </p:cNvPr>
          <p:cNvSpPr>
            <a:spLocks noGrp="1"/>
          </p:cNvSpPr>
          <p:nvPr>
            <p:ph sz="half" idx="1"/>
          </p:nvPr>
        </p:nvSpPr>
        <p:spPr>
          <a:xfrm>
            <a:off x="366140" y="1069721"/>
            <a:ext cx="8668131" cy="4351338"/>
          </a:xfrm>
        </p:spPr>
        <p:txBody>
          <a:bodyPr>
            <a:normAutofit/>
          </a:bodyPr>
          <a:lstStyle/>
          <a:p>
            <a:r>
              <a:rPr lang="fr-CH" sz="1800" dirty="0"/>
              <a:t>Les cytokines de commutation sont produites par des cellules T activées </a:t>
            </a:r>
            <a:r>
              <a:rPr lang="fr-CH" sz="1800" dirty="0" err="1"/>
              <a:t>co-spécifiques</a:t>
            </a:r>
            <a:r>
              <a:rPr lang="fr-CH" sz="1800" dirty="0"/>
              <a:t>. </a:t>
            </a:r>
          </a:p>
          <a:p>
            <a:r>
              <a:rPr lang="fr-CH" sz="1800" dirty="0"/>
              <a:t>Les cytokines induisent le type d’anticorps le mieux adapté à combattre le type de pathogène </a:t>
            </a:r>
            <a:r>
              <a:rPr lang="fr-CH" sz="1800" dirty="0" err="1"/>
              <a:t>encontré</a:t>
            </a:r>
            <a:r>
              <a:rPr lang="fr-CH" sz="1800" dirty="0"/>
              <a:t>. </a:t>
            </a:r>
          </a:p>
          <a:p>
            <a:endParaRPr lang="fr-CH" sz="1800" dirty="0"/>
          </a:p>
        </p:txBody>
      </p:sp>
      <p:pic>
        <p:nvPicPr>
          <p:cNvPr id="5" name="Picture 1">
            <a:extLst>
              <a:ext uri="{FF2B5EF4-FFF2-40B4-BE49-F238E27FC236}">
                <a16:creationId xmlns:a16="http://schemas.microsoft.com/office/drawing/2014/main" id="{FE20AE7E-61DD-41F6-B2A0-B6344F70595A}"/>
              </a:ext>
            </a:extLst>
          </p:cNvPr>
          <p:cNvPicPr>
            <a:picLocks noChangeAspect="1"/>
          </p:cNvPicPr>
          <p:nvPr/>
        </p:nvPicPr>
        <p:blipFill rotWithShape="1">
          <a:blip r:embed="rId2">
            <a:extLst>
              <a:ext uri="{28A0092B-C50C-407E-A947-70E740481C1C}">
                <a14:useLocalDpi xmlns:a14="http://schemas.microsoft.com/office/drawing/2010/main" val="0"/>
              </a:ext>
            </a:extLst>
          </a:blip>
          <a:srcRect b="2547"/>
          <a:stretch/>
        </p:blipFill>
        <p:spPr bwMode="auto">
          <a:xfrm>
            <a:off x="1950243" y="2193163"/>
            <a:ext cx="5243513" cy="41832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angle 5">
            <a:extLst>
              <a:ext uri="{FF2B5EF4-FFF2-40B4-BE49-F238E27FC236}">
                <a16:creationId xmlns:a16="http://schemas.microsoft.com/office/drawing/2014/main" id="{2F4AB9D7-4975-47C1-B10F-7E8BFE085106}"/>
              </a:ext>
            </a:extLst>
          </p:cNvPr>
          <p:cNvSpPr/>
          <p:nvPr/>
        </p:nvSpPr>
        <p:spPr>
          <a:xfrm>
            <a:off x="5980667" y="6376416"/>
            <a:ext cx="1641155" cy="369332"/>
          </a:xfrm>
          <a:prstGeom prst="rect">
            <a:avLst/>
          </a:prstGeom>
        </p:spPr>
        <p:txBody>
          <a:bodyPr wrap="none">
            <a:spAutoFit/>
          </a:bodyPr>
          <a:lstStyle/>
          <a:p>
            <a:r>
              <a:rPr lang="fr-CH" dirty="0"/>
              <a:t>(chez l’homme)</a:t>
            </a:r>
          </a:p>
        </p:txBody>
      </p:sp>
    </p:spTree>
    <p:extLst>
      <p:ext uri="{BB962C8B-B14F-4D97-AF65-F5344CB8AC3E}">
        <p14:creationId xmlns:p14="http://schemas.microsoft.com/office/powerpoint/2010/main" val="2381984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66C21-A88B-4BB1-A585-B4DD89117FEA}"/>
              </a:ext>
            </a:extLst>
          </p:cNvPr>
          <p:cNvSpPr>
            <a:spLocks noGrp="1"/>
          </p:cNvSpPr>
          <p:nvPr>
            <p:ph type="title"/>
          </p:nvPr>
        </p:nvSpPr>
        <p:spPr>
          <a:solidFill>
            <a:srgbClr val="C00000"/>
          </a:solidFill>
        </p:spPr>
        <p:txBody>
          <a:bodyPr/>
          <a:lstStyle/>
          <a:p>
            <a:r>
              <a:rPr lang="fr-CH">
                <a:solidFill>
                  <a:schemeClr val="bg1"/>
                </a:solidFill>
              </a:rPr>
              <a:t>Résumé | Commutation de classe des chaines lourdes</a:t>
            </a:r>
          </a:p>
        </p:txBody>
      </p:sp>
      <p:sp>
        <p:nvSpPr>
          <p:cNvPr id="3" name="Content Placeholder 2">
            <a:extLst>
              <a:ext uri="{FF2B5EF4-FFF2-40B4-BE49-F238E27FC236}">
                <a16:creationId xmlns:a16="http://schemas.microsoft.com/office/drawing/2014/main" id="{4B102760-6DCA-4CC0-AD78-8CF25CD7A8C2}"/>
              </a:ext>
            </a:extLst>
          </p:cNvPr>
          <p:cNvSpPr>
            <a:spLocks noGrp="1"/>
          </p:cNvSpPr>
          <p:nvPr>
            <p:ph idx="1"/>
          </p:nvPr>
        </p:nvSpPr>
        <p:spPr>
          <a:xfrm>
            <a:off x="233629" y="903910"/>
            <a:ext cx="8734806" cy="5826074"/>
          </a:xfrm>
        </p:spPr>
        <p:txBody>
          <a:bodyPr>
            <a:noAutofit/>
          </a:bodyPr>
          <a:lstStyle/>
          <a:p>
            <a:pPr lvl="0">
              <a:lnSpc>
                <a:spcPct val="100000"/>
              </a:lnSpc>
              <a:spcBef>
                <a:spcPts val="600"/>
              </a:spcBef>
            </a:pPr>
            <a:r>
              <a:rPr lang="fr-CH" sz="1200" dirty="0"/>
              <a:t>Les cellules T helper stimulent la progéniture des lymphocytes B exprimant IgM et IgD à produire des anticorps d’isotypes de chaines lourdes différents.</a:t>
            </a:r>
            <a:endParaRPr lang="en-GB" sz="1200" dirty="0"/>
          </a:p>
          <a:p>
            <a:pPr lvl="0">
              <a:lnSpc>
                <a:spcPct val="100000"/>
              </a:lnSpc>
              <a:spcBef>
                <a:spcPts val="600"/>
              </a:spcBef>
            </a:pPr>
            <a:r>
              <a:rPr lang="fr-CH" sz="1200" dirty="0"/>
              <a:t>La commutation de classe des chaines lourdes est initiée par une combinaison de signaux médiés par CD40L et les cytokines. En l’absence de CD40 ou de CD40L, les cellules B ne sécrètent que des </a:t>
            </a:r>
            <a:r>
              <a:rPr lang="fr-CH" sz="1200" dirty="0" err="1"/>
              <a:t>IgMs</a:t>
            </a:r>
            <a:r>
              <a:rPr lang="fr-CH" sz="1200" dirty="0"/>
              <a:t> et ne commutent pas vers d’autres isotypes, ce qui illustre le rôle primordial de cette paire de ligand/récepteur dans la commutation de classe.</a:t>
            </a:r>
            <a:endParaRPr lang="en-GB" sz="1200" dirty="0"/>
          </a:p>
          <a:p>
            <a:pPr lvl="0">
              <a:lnSpc>
                <a:spcPct val="100000"/>
              </a:lnSpc>
              <a:spcBef>
                <a:spcPts val="600"/>
              </a:spcBef>
            </a:pPr>
            <a:r>
              <a:rPr lang="fr-CH" sz="1200" dirty="0"/>
              <a:t>Les bases moléculaires de la commutation de classe des chaines lourdes : les cellules B produisant des IgM, qui n’ont pas encore commuté, contiennent dans leur locus de chaine lourde d’</a:t>
            </a:r>
            <a:r>
              <a:rPr lang="fr-CH" sz="1200" dirty="0" err="1"/>
              <a:t>Ig</a:t>
            </a:r>
            <a:r>
              <a:rPr lang="fr-CH" sz="1200" dirty="0"/>
              <a:t> un gène VDJ réarrangé adjacent au premier cluster de gènes de chaine lourde, en l’occurrence </a:t>
            </a:r>
            <a:r>
              <a:rPr lang="fr-CH" sz="1200" dirty="0" err="1"/>
              <a:t>Cμ</a:t>
            </a:r>
            <a:r>
              <a:rPr lang="fr-CH" sz="1200" dirty="0"/>
              <a:t>. Donc, le premier anticorps produit par les cellules B est IgM. Les signaux en provenance de CD40 et des récepteurs des cytokines stimulent la transcription en continu jusqu’à l’une des régions constantes en aval de </a:t>
            </a:r>
            <a:r>
              <a:rPr lang="fr-CH" sz="1200" dirty="0" err="1"/>
              <a:t>Cμ</a:t>
            </a:r>
            <a:r>
              <a:rPr lang="fr-CH" sz="1200" dirty="0"/>
              <a:t>. Dans l’intron 5' de chaque région constante (à l’exception de </a:t>
            </a:r>
            <a:r>
              <a:rPr lang="fr-CH" sz="1200" dirty="0" err="1"/>
              <a:t>Cδ</a:t>
            </a:r>
            <a:r>
              <a:rPr lang="fr-CH" sz="1200" dirty="0"/>
              <a:t>) se trouve une séquence nucléotidique conservée appelée la région de commutation. Quand une région constante en aval devient transcriptionnellement active, la région de commutation en 3' de </a:t>
            </a:r>
            <a:r>
              <a:rPr lang="fr-CH" sz="1200" dirty="0" err="1"/>
              <a:t>Cμ</a:t>
            </a:r>
            <a:r>
              <a:rPr lang="fr-CH" sz="1200" dirty="0"/>
              <a:t> recombine avec la région de commutation en 5' de cette région constante en aval, et l’ADN entre les deux est délété. L’enzyme appelée désaminase induite par activation (activation-</a:t>
            </a:r>
            <a:r>
              <a:rPr lang="fr-CH" sz="1200" dirty="0" err="1"/>
              <a:t>induced</a:t>
            </a:r>
            <a:r>
              <a:rPr lang="fr-CH" sz="1200" dirty="0"/>
              <a:t> </a:t>
            </a:r>
            <a:r>
              <a:rPr lang="fr-CH" sz="1200" dirty="0" err="1"/>
              <a:t>deaminase</a:t>
            </a:r>
            <a:r>
              <a:rPr lang="fr-CH" sz="1200" dirty="0"/>
              <a:t>, AID) joue un rôle central dans ces évènements parce qu’elle rend les nucléotides susceptibles au clivage et donc accessibles à la recombinaison. Les signaux provenant de CD40 induisent l’expression d’AID. Ce processus s’appelle la recombinaison de commutation. Il permet de rapprocher la région VDJ réarrangée d’une région C en aval. En conséquence, la cellule B commence à produire une nouvelle classe de chaine lourde (qui est déterminé par la région C de l’anticorps) associé à la même spécificité que l’anticorps produit par la cellule B originale (puisque la spécificité est déterminée par la région VDJ réarrangée).</a:t>
            </a:r>
            <a:endParaRPr lang="en-GB" sz="1200" dirty="0"/>
          </a:p>
          <a:p>
            <a:pPr lvl="0">
              <a:lnSpc>
                <a:spcPct val="100000"/>
              </a:lnSpc>
              <a:spcBef>
                <a:spcPts val="600"/>
              </a:spcBef>
            </a:pPr>
            <a:r>
              <a:rPr lang="fr-CH" sz="1200" dirty="0"/>
              <a:t>Les cytokines produites par les cellules T helper déterminent quelle classe de chaine lourde sera produite. Par exemple, la production d’anticorps </a:t>
            </a:r>
            <a:r>
              <a:rPr lang="fr-CH" sz="1200" dirty="0" err="1"/>
              <a:t>opsonisants</a:t>
            </a:r>
            <a:r>
              <a:rPr lang="fr-CH" sz="1200" dirty="0"/>
              <a:t>, qui se fixent aux récepteurs </a:t>
            </a:r>
            <a:r>
              <a:rPr lang="fr-CH" sz="1200" dirty="0" err="1"/>
              <a:t>Fc</a:t>
            </a:r>
            <a:r>
              <a:rPr lang="fr-CH" sz="1200" dirty="0"/>
              <a:t> des phagocytes, est stimulée par l’interféron (IFN)-γ, la cytokine-clé des cellules TH1. En revanche, la commutation vers la classe d’IgE est stimulée par l’interleukine (IL)-4, la cytokine-clé des cellules TH2. De ce fait, la nature de la réponse des cellules T helper à un microbe donné oriente la réponse d’anticorps subséquente, et l’optimise pour combattre le microbe en question. Ceci constitue un exemple excellent de la façon coordonnée dont les différentes composantes du système immunitaire sont régulées, de leur fonctionnement concerté dans la défense contre différents types de microbes, et du rôle de ‘directeur général’ des cellules T helper dans les réponses immunitaires. </a:t>
            </a:r>
            <a:endParaRPr lang="en-GB" sz="1200" dirty="0"/>
          </a:p>
          <a:p>
            <a:pPr lvl="0">
              <a:lnSpc>
                <a:spcPct val="100000"/>
              </a:lnSpc>
              <a:spcBef>
                <a:spcPts val="600"/>
              </a:spcBef>
            </a:pPr>
            <a:r>
              <a:rPr lang="fr-CH" sz="1200" dirty="0"/>
              <a:t>La nature des isotypes d’anticorps produits est également influencée par le site de la réponse immunitaire. Par exemple, les anticorps </a:t>
            </a:r>
            <a:r>
              <a:rPr lang="fr-CH" sz="1200" dirty="0" err="1"/>
              <a:t>IgA</a:t>
            </a:r>
            <a:r>
              <a:rPr lang="fr-CH" sz="1200" dirty="0"/>
              <a:t> sont les isotypes majeurs produits dans les tissus lymphoïdes muqueux. </a:t>
            </a:r>
            <a:endParaRPr lang="en-GB" sz="1200" dirty="0"/>
          </a:p>
        </p:txBody>
      </p:sp>
    </p:spTree>
    <p:extLst>
      <p:ext uri="{BB962C8B-B14F-4D97-AF65-F5344CB8AC3E}">
        <p14:creationId xmlns:p14="http://schemas.microsoft.com/office/powerpoint/2010/main" val="39587902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66151F14-0650-488E-A4D4-F8DFEF015EA4}"/>
              </a:ext>
            </a:extLst>
          </p:cNvPr>
          <p:cNvPicPr>
            <a:picLocks noChangeAspect="1"/>
          </p:cNvPicPr>
          <p:nvPr/>
        </p:nvPicPr>
        <p:blipFill>
          <a:blip r:embed="rId2"/>
          <a:stretch>
            <a:fillRect/>
          </a:stretch>
        </p:blipFill>
        <p:spPr>
          <a:xfrm>
            <a:off x="620233" y="1477713"/>
            <a:ext cx="8312727" cy="3783461"/>
          </a:xfrm>
          <a:prstGeom prst="rect">
            <a:avLst/>
          </a:prstGeom>
        </p:spPr>
      </p:pic>
      <p:sp>
        <p:nvSpPr>
          <p:cNvPr id="2" name="Title 1">
            <a:extLst>
              <a:ext uri="{FF2B5EF4-FFF2-40B4-BE49-F238E27FC236}">
                <a16:creationId xmlns:a16="http://schemas.microsoft.com/office/drawing/2014/main" id="{0465FA8D-EC1D-440A-946C-1D73EF74D0F1}"/>
              </a:ext>
            </a:extLst>
          </p:cNvPr>
          <p:cNvSpPr>
            <a:spLocks noGrp="1"/>
          </p:cNvSpPr>
          <p:nvPr>
            <p:ph type="title"/>
          </p:nvPr>
        </p:nvSpPr>
        <p:spPr/>
        <p:txBody>
          <a:bodyPr/>
          <a:lstStyle/>
          <a:p>
            <a:r>
              <a:rPr lang="fr-CH" dirty="0"/>
              <a:t>Conséquences de la réaction du centre germinatif</a:t>
            </a:r>
          </a:p>
        </p:txBody>
      </p:sp>
      <p:sp>
        <p:nvSpPr>
          <p:cNvPr id="3" name="Content Placeholder 2">
            <a:extLst>
              <a:ext uri="{FF2B5EF4-FFF2-40B4-BE49-F238E27FC236}">
                <a16:creationId xmlns:a16="http://schemas.microsoft.com/office/drawing/2014/main" id="{EDD555C3-20CE-45B0-A945-899BB1C89532}"/>
              </a:ext>
            </a:extLst>
          </p:cNvPr>
          <p:cNvSpPr>
            <a:spLocks noGrp="1"/>
          </p:cNvSpPr>
          <p:nvPr>
            <p:ph idx="1"/>
          </p:nvPr>
        </p:nvSpPr>
        <p:spPr>
          <a:xfrm>
            <a:off x="409194" y="5347894"/>
            <a:ext cx="8734806" cy="1510106"/>
          </a:xfrm>
        </p:spPr>
        <p:txBody>
          <a:bodyPr>
            <a:normAutofit/>
          </a:bodyPr>
          <a:lstStyle/>
          <a:p>
            <a:r>
              <a:rPr lang="fr-CH" dirty="0"/>
              <a:t>La réaction folliculaire donne lieu à des plasmocytes de classe commutée et à des cellules B à mémoire. Les cellules B à mémoire n’expriment plus d’IgD et d’IgM, mais portent des </a:t>
            </a:r>
            <a:r>
              <a:rPr lang="fr-CH" dirty="0" err="1"/>
              <a:t>Igs</a:t>
            </a:r>
            <a:r>
              <a:rPr lang="fr-CH" dirty="0"/>
              <a:t> membranaires de chaine lourde IgG, </a:t>
            </a:r>
            <a:r>
              <a:rPr lang="fr-CH" dirty="0" err="1"/>
              <a:t>IgA</a:t>
            </a:r>
            <a:r>
              <a:rPr lang="fr-CH" dirty="0"/>
              <a:t> ou IgE.</a:t>
            </a:r>
          </a:p>
          <a:p>
            <a:r>
              <a:rPr lang="fr-CH" dirty="0"/>
              <a:t>La réaction folliculaire donne lieu à des </a:t>
            </a:r>
            <a:r>
              <a:rPr lang="fr-CH" dirty="0" err="1"/>
              <a:t>Igs</a:t>
            </a:r>
            <a:r>
              <a:rPr lang="fr-CH" dirty="0"/>
              <a:t> d’affinité élevée.    </a:t>
            </a:r>
          </a:p>
        </p:txBody>
      </p:sp>
      <p:sp>
        <p:nvSpPr>
          <p:cNvPr id="6" name="Text Box 22">
            <a:extLst>
              <a:ext uri="{FF2B5EF4-FFF2-40B4-BE49-F238E27FC236}">
                <a16:creationId xmlns:a16="http://schemas.microsoft.com/office/drawing/2014/main" id="{626ADCC9-2B23-4A92-A3A8-C9C0E810F1D9}"/>
              </a:ext>
            </a:extLst>
          </p:cNvPr>
          <p:cNvSpPr txBox="1">
            <a:spLocks noChangeArrowheads="1"/>
          </p:cNvSpPr>
          <p:nvPr/>
        </p:nvSpPr>
        <p:spPr bwMode="auto">
          <a:xfrm>
            <a:off x="687659" y="4209602"/>
            <a:ext cx="134671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Cellules B naïves</a:t>
            </a:r>
          </a:p>
        </p:txBody>
      </p:sp>
      <p:sp>
        <p:nvSpPr>
          <p:cNvPr id="7" name="Text Box 24">
            <a:extLst>
              <a:ext uri="{FF2B5EF4-FFF2-40B4-BE49-F238E27FC236}">
                <a16:creationId xmlns:a16="http://schemas.microsoft.com/office/drawing/2014/main" id="{4F44773E-BDA8-4F14-8347-349BDB7A078B}"/>
              </a:ext>
            </a:extLst>
          </p:cNvPr>
          <p:cNvSpPr txBox="1">
            <a:spLocks noChangeArrowheads="1"/>
          </p:cNvSpPr>
          <p:nvPr/>
        </p:nvSpPr>
        <p:spPr bwMode="auto">
          <a:xfrm>
            <a:off x="571811" y="3608380"/>
            <a:ext cx="5036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IgM</a:t>
            </a:r>
          </a:p>
        </p:txBody>
      </p:sp>
      <p:sp>
        <p:nvSpPr>
          <p:cNvPr id="8" name="Text Box 25">
            <a:extLst>
              <a:ext uri="{FF2B5EF4-FFF2-40B4-BE49-F238E27FC236}">
                <a16:creationId xmlns:a16="http://schemas.microsoft.com/office/drawing/2014/main" id="{89D8DFB8-ED45-482B-A30F-C07A383D5A71}"/>
              </a:ext>
            </a:extLst>
          </p:cNvPr>
          <p:cNvSpPr txBox="1">
            <a:spLocks noChangeArrowheads="1"/>
          </p:cNvSpPr>
          <p:nvPr/>
        </p:nvSpPr>
        <p:spPr bwMode="auto">
          <a:xfrm>
            <a:off x="1473512" y="3605205"/>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IgD</a:t>
            </a:r>
          </a:p>
        </p:txBody>
      </p:sp>
      <p:sp>
        <p:nvSpPr>
          <p:cNvPr id="9" name="Text Box 34">
            <a:extLst>
              <a:ext uri="{FF2B5EF4-FFF2-40B4-BE49-F238E27FC236}">
                <a16:creationId xmlns:a16="http://schemas.microsoft.com/office/drawing/2014/main" id="{E89FD543-282D-4B4F-B030-44C12E01CE3B}"/>
              </a:ext>
            </a:extLst>
          </p:cNvPr>
          <p:cNvSpPr txBox="1">
            <a:spLocks noChangeArrowheads="1"/>
          </p:cNvSpPr>
          <p:nvPr/>
        </p:nvSpPr>
        <p:spPr bwMode="auto">
          <a:xfrm>
            <a:off x="3330930" y="4209602"/>
            <a:ext cx="181998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400" dirty="0">
                <a:latin typeface="+mj-lt"/>
              </a:rPr>
              <a:t>Cellules B prolifératives</a:t>
            </a:r>
          </a:p>
        </p:txBody>
      </p:sp>
      <p:sp>
        <p:nvSpPr>
          <p:cNvPr id="10" name="Text Box 75">
            <a:extLst>
              <a:ext uri="{FF2B5EF4-FFF2-40B4-BE49-F238E27FC236}">
                <a16:creationId xmlns:a16="http://schemas.microsoft.com/office/drawing/2014/main" id="{5DDEAF8B-7A5C-4A94-95A1-24A51B5F9CFA}"/>
              </a:ext>
            </a:extLst>
          </p:cNvPr>
          <p:cNvSpPr txBox="1">
            <a:spLocks noChangeArrowheads="1"/>
          </p:cNvSpPr>
          <p:nvPr/>
        </p:nvSpPr>
        <p:spPr bwMode="auto">
          <a:xfrm rot="18100645">
            <a:off x="5484625" y="2330964"/>
            <a:ext cx="1062278"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a:latin typeface="+mj-lt"/>
              </a:rPr>
              <a:t>plasmocytes</a:t>
            </a:r>
          </a:p>
        </p:txBody>
      </p:sp>
      <p:sp>
        <p:nvSpPr>
          <p:cNvPr id="11" name="Text Box 76">
            <a:extLst>
              <a:ext uri="{FF2B5EF4-FFF2-40B4-BE49-F238E27FC236}">
                <a16:creationId xmlns:a16="http://schemas.microsoft.com/office/drawing/2014/main" id="{3307F38B-66FB-429B-ADA9-218722D4FA1C}"/>
              </a:ext>
            </a:extLst>
          </p:cNvPr>
          <p:cNvSpPr txBox="1">
            <a:spLocks noChangeArrowheads="1"/>
          </p:cNvSpPr>
          <p:nvPr/>
        </p:nvSpPr>
        <p:spPr bwMode="auto">
          <a:xfrm rot="3469773">
            <a:off x="5363084" y="3273915"/>
            <a:ext cx="109775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Cellules B à mémoire</a:t>
            </a:r>
          </a:p>
        </p:txBody>
      </p:sp>
      <p:sp>
        <p:nvSpPr>
          <p:cNvPr id="12" name="Arrow: Pentagon 11">
            <a:extLst>
              <a:ext uri="{FF2B5EF4-FFF2-40B4-BE49-F238E27FC236}">
                <a16:creationId xmlns:a16="http://schemas.microsoft.com/office/drawing/2014/main" id="{E9372762-782A-4387-9403-D8F6B73BC55B}"/>
              </a:ext>
            </a:extLst>
          </p:cNvPr>
          <p:cNvSpPr/>
          <p:nvPr/>
        </p:nvSpPr>
        <p:spPr>
          <a:xfrm>
            <a:off x="224946" y="954286"/>
            <a:ext cx="164592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Reconnaissance d’antigène</a:t>
            </a:r>
          </a:p>
        </p:txBody>
      </p:sp>
      <p:sp>
        <p:nvSpPr>
          <p:cNvPr id="13" name="Arrow: Pentagon 12">
            <a:extLst>
              <a:ext uri="{FF2B5EF4-FFF2-40B4-BE49-F238E27FC236}">
                <a16:creationId xmlns:a16="http://schemas.microsoft.com/office/drawing/2014/main" id="{ADEBF0C6-B42F-4728-88C1-E7DD00FBC9E5}"/>
              </a:ext>
            </a:extLst>
          </p:cNvPr>
          <p:cNvSpPr/>
          <p:nvPr/>
        </p:nvSpPr>
        <p:spPr>
          <a:xfrm>
            <a:off x="1870865" y="954286"/>
            <a:ext cx="128651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a:solidFill>
                  <a:schemeClr val="tx1"/>
                </a:solidFill>
              </a:rPr>
              <a:t>Activation</a:t>
            </a:r>
          </a:p>
        </p:txBody>
      </p:sp>
      <p:sp>
        <p:nvSpPr>
          <p:cNvPr id="14" name="Arrow: Pentagon 13">
            <a:extLst>
              <a:ext uri="{FF2B5EF4-FFF2-40B4-BE49-F238E27FC236}">
                <a16:creationId xmlns:a16="http://schemas.microsoft.com/office/drawing/2014/main" id="{58593294-92C0-4511-AD09-80C02DF95A28}"/>
              </a:ext>
            </a:extLst>
          </p:cNvPr>
          <p:cNvSpPr/>
          <p:nvPr/>
        </p:nvSpPr>
        <p:spPr>
          <a:xfrm>
            <a:off x="3157382" y="954286"/>
            <a:ext cx="2564138"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Expansion clonale</a:t>
            </a:r>
          </a:p>
        </p:txBody>
      </p:sp>
      <p:sp>
        <p:nvSpPr>
          <p:cNvPr id="15" name="Arrow: Pentagon 14">
            <a:extLst>
              <a:ext uri="{FF2B5EF4-FFF2-40B4-BE49-F238E27FC236}">
                <a16:creationId xmlns:a16="http://schemas.microsoft.com/office/drawing/2014/main" id="{2F58565B-EA0C-4ACE-972A-91387B4CAA96}"/>
              </a:ext>
            </a:extLst>
          </p:cNvPr>
          <p:cNvSpPr/>
          <p:nvPr/>
        </p:nvSpPr>
        <p:spPr>
          <a:xfrm>
            <a:off x="5721520" y="964673"/>
            <a:ext cx="2971376"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600" dirty="0">
                <a:solidFill>
                  <a:schemeClr val="tx1"/>
                </a:solidFill>
              </a:rPr>
              <a:t>Différenciation</a:t>
            </a:r>
          </a:p>
        </p:txBody>
      </p:sp>
      <p:sp>
        <p:nvSpPr>
          <p:cNvPr id="16" name="Text Box 5">
            <a:extLst>
              <a:ext uri="{FF2B5EF4-FFF2-40B4-BE49-F238E27FC236}">
                <a16:creationId xmlns:a16="http://schemas.microsoft.com/office/drawing/2014/main" id="{308CA9B6-6F7D-4D1B-8139-4F47A6CA4ABC}"/>
              </a:ext>
            </a:extLst>
          </p:cNvPr>
          <p:cNvSpPr txBox="1">
            <a:spLocks noChangeArrowheads="1"/>
          </p:cNvSpPr>
          <p:nvPr/>
        </p:nvSpPr>
        <p:spPr bwMode="auto">
          <a:xfrm>
            <a:off x="2106533" y="1966495"/>
            <a:ext cx="99203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Aide des cellules T</a:t>
            </a:r>
          </a:p>
        </p:txBody>
      </p:sp>
    </p:spTree>
    <p:extLst>
      <p:ext uri="{BB962C8B-B14F-4D97-AF65-F5344CB8AC3E}">
        <p14:creationId xmlns:p14="http://schemas.microsoft.com/office/powerpoint/2010/main" val="40473840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6D9C-49C6-48A2-B80D-50F851BD7D48}"/>
              </a:ext>
            </a:extLst>
          </p:cNvPr>
          <p:cNvSpPr>
            <a:spLocks noGrp="1"/>
          </p:cNvSpPr>
          <p:nvPr>
            <p:ph type="title"/>
          </p:nvPr>
        </p:nvSpPr>
        <p:spPr/>
        <p:txBody>
          <a:bodyPr/>
          <a:lstStyle/>
          <a:p>
            <a:r>
              <a:rPr lang="fr-CH" dirty="0"/>
              <a:t>Plasmocytes folliculaires </a:t>
            </a:r>
          </a:p>
        </p:txBody>
      </p:sp>
      <p:sp>
        <p:nvSpPr>
          <p:cNvPr id="3" name="Content Placeholder 2">
            <a:extLst>
              <a:ext uri="{FF2B5EF4-FFF2-40B4-BE49-F238E27FC236}">
                <a16:creationId xmlns:a16="http://schemas.microsoft.com/office/drawing/2014/main" id="{3778670D-112D-4A46-8C09-472464E4113A}"/>
              </a:ext>
            </a:extLst>
          </p:cNvPr>
          <p:cNvSpPr>
            <a:spLocks noGrp="1"/>
          </p:cNvSpPr>
          <p:nvPr>
            <p:ph idx="1"/>
          </p:nvPr>
        </p:nvSpPr>
        <p:spPr>
          <a:xfrm>
            <a:off x="226743" y="880250"/>
            <a:ext cx="8734806" cy="5365216"/>
          </a:xfrm>
        </p:spPr>
        <p:txBody>
          <a:bodyPr/>
          <a:lstStyle/>
          <a:p>
            <a:r>
              <a:rPr lang="fr-CH" dirty="0"/>
              <a:t>Les plasmocytes folliculaires rejoignent des niches de survie comme la moelle osseuse.</a:t>
            </a:r>
          </a:p>
          <a:p>
            <a:r>
              <a:rPr lang="fr-CH" dirty="0"/>
              <a:t>Les plasmocytes folliculaires sécrètent des anticorps en permanence, ce qui contribue de façon importante à la maintenance des taux d’anticorps sériques longtemps après le contact avec l’antigène et permet de protéger l’hôte contre une éventuelle réinfection. </a:t>
            </a:r>
          </a:p>
          <a:p>
            <a:endParaRPr lang="fr-CH" dirty="0"/>
          </a:p>
        </p:txBody>
      </p:sp>
      <p:sp>
        <p:nvSpPr>
          <p:cNvPr id="32" name="Rectangle 22">
            <a:extLst>
              <a:ext uri="{FF2B5EF4-FFF2-40B4-BE49-F238E27FC236}">
                <a16:creationId xmlns:a16="http://schemas.microsoft.com/office/drawing/2014/main" id="{EE4A7BB5-4546-49A3-8577-3840A94B25F8}"/>
              </a:ext>
            </a:extLst>
          </p:cNvPr>
          <p:cNvSpPr>
            <a:spLocks noChangeArrowheads="1"/>
          </p:cNvSpPr>
          <p:nvPr/>
        </p:nvSpPr>
        <p:spPr bwMode="auto">
          <a:xfrm>
            <a:off x="7117928" y="2864358"/>
            <a:ext cx="1105831" cy="1152525"/>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CH" sz="1600">
              <a:latin typeface="+mj-lt"/>
            </a:endParaRPr>
          </a:p>
        </p:txBody>
      </p:sp>
      <p:sp>
        <p:nvSpPr>
          <p:cNvPr id="33" name="Rectangle 23">
            <a:extLst>
              <a:ext uri="{FF2B5EF4-FFF2-40B4-BE49-F238E27FC236}">
                <a16:creationId xmlns:a16="http://schemas.microsoft.com/office/drawing/2014/main" id="{5A6758BE-DE2E-4B1B-BE94-443AD90B43E6}"/>
              </a:ext>
            </a:extLst>
          </p:cNvPr>
          <p:cNvSpPr>
            <a:spLocks noChangeArrowheads="1"/>
          </p:cNvSpPr>
          <p:nvPr/>
        </p:nvSpPr>
        <p:spPr bwMode="auto">
          <a:xfrm>
            <a:off x="6565013" y="4359783"/>
            <a:ext cx="152528" cy="104775"/>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CH" sz="1600">
              <a:latin typeface="+mj-lt"/>
            </a:endParaRPr>
          </a:p>
        </p:txBody>
      </p:sp>
      <p:pic>
        <p:nvPicPr>
          <p:cNvPr id="34" name="Picture 24" descr="Plasma cell">
            <a:extLst>
              <a:ext uri="{FF2B5EF4-FFF2-40B4-BE49-F238E27FC236}">
                <a16:creationId xmlns:a16="http://schemas.microsoft.com/office/drawing/2014/main" id="{3B3EB781-6836-4239-A993-9B2AD39060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8219" y="3092958"/>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 name="Picture 25" descr="Plasma cell">
            <a:extLst>
              <a:ext uri="{FF2B5EF4-FFF2-40B4-BE49-F238E27FC236}">
                <a16:creationId xmlns:a16="http://schemas.microsoft.com/office/drawing/2014/main" id="{12840E4B-F809-4D94-AEB5-B78AF12949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5702" y="3194558"/>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6" name="Picture 26" descr="Plasma cell">
            <a:extLst>
              <a:ext uri="{FF2B5EF4-FFF2-40B4-BE49-F238E27FC236}">
                <a16:creationId xmlns:a16="http://schemas.microsoft.com/office/drawing/2014/main" id="{D6A43246-D658-45E7-BFA1-BE2FCDC7DB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6920" y="3419983"/>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 name="Picture 27" descr="Plasma cell">
            <a:extLst>
              <a:ext uri="{FF2B5EF4-FFF2-40B4-BE49-F238E27FC236}">
                <a16:creationId xmlns:a16="http://schemas.microsoft.com/office/drawing/2014/main" id="{B4773496-E3A2-4BDA-A7D0-7B4E4448E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8025" y="3273933"/>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8" name="Picture 28" descr="Plasma cell">
            <a:extLst>
              <a:ext uri="{FF2B5EF4-FFF2-40B4-BE49-F238E27FC236}">
                <a16:creationId xmlns:a16="http://schemas.microsoft.com/office/drawing/2014/main" id="{FBD10B64-2278-40DB-99CB-09F28B3801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5417" y="3626358"/>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9" name="Line 29">
            <a:extLst>
              <a:ext uri="{FF2B5EF4-FFF2-40B4-BE49-F238E27FC236}">
                <a16:creationId xmlns:a16="http://schemas.microsoft.com/office/drawing/2014/main" id="{85222FAB-EEA8-40DC-9B5C-C71F92C7F5C4}"/>
              </a:ext>
            </a:extLst>
          </p:cNvPr>
          <p:cNvSpPr>
            <a:spLocks noChangeShapeType="1"/>
          </p:cNvSpPr>
          <p:nvPr/>
        </p:nvSpPr>
        <p:spPr bwMode="auto">
          <a:xfrm flipV="1">
            <a:off x="6717541" y="4018471"/>
            <a:ext cx="392443" cy="341313"/>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fr-CH" sz="1600">
              <a:latin typeface="+mj-lt"/>
            </a:endParaRPr>
          </a:p>
        </p:txBody>
      </p:sp>
      <p:sp>
        <p:nvSpPr>
          <p:cNvPr id="40" name="Line 30">
            <a:extLst>
              <a:ext uri="{FF2B5EF4-FFF2-40B4-BE49-F238E27FC236}">
                <a16:creationId xmlns:a16="http://schemas.microsoft.com/office/drawing/2014/main" id="{D85F7219-D6C9-41BE-BC3D-CB66EA44FCDC}"/>
              </a:ext>
            </a:extLst>
          </p:cNvPr>
          <p:cNvSpPr>
            <a:spLocks noChangeShapeType="1"/>
          </p:cNvSpPr>
          <p:nvPr/>
        </p:nvSpPr>
        <p:spPr bwMode="auto">
          <a:xfrm flipV="1">
            <a:off x="6717541" y="4010533"/>
            <a:ext cx="1510985" cy="454025"/>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fr-CH" sz="1600">
              <a:latin typeface="+mj-lt"/>
            </a:endParaRPr>
          </a:p>
        </p:txBody>
      </p:sp>
      <p:sp>
        <p:nvSpPr>
          <p:cNvPr id="31" name="Text Box 31">
            <a:extLst>
              <a:ext uri="{FF2B5EF4-FFF2-40B4-BE49-F238E27FC236}">
                <a16:creationId xmlns:a16="http://schemas.microsoft.com/office/drawing/2014/main" id="{064E22E8-222F-4846-BC29-580C876AD377}"/>
              </a:ext>
            </a:extLst>
          </p:cNvPr>
          <p:cNvSpPr txBox="1">
            <a:spLocks noChangeArrowheads="1"/>
          </p:cNvSpPr>
          <p:nvPr/>
        </p:nvSpPr>
        <p:spPr bwMode="auto">
          <a:xfrm>
            <a:off x="7084785" y="2535915"/>
            <a:ext cx="118718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plasmocytes</a:t>
            </a:r>
          </a:p>
        </p:txBody>
      </p:sp>
      <p:sp>
        <p:nvSpPr>
          <p:cNvPr id="19" name="Oval 9">
            <a:extLst>
              <a:ext uri="{FF2B5EF4-FFF2-40B4-BE49-F238E27FC236}">
                <a16:creationId xmlns:a16="http://schemas.microsoft.com/office/drawing/2014/main" id="{1F563BBA-EE20-4FA7-B10D-FDCBD83C66FF}"/>
              </a:ext>
            </a:extLst>
          </p:cNvPr>
          <p:cNvSpPr>
            <a:spLocks noChangeArrowheads="1"/>
          </p:cNvSpPr>
          <p:nvPr/>
        </p:nvSpPr>
        <p:spPr bwMode="auto">
          <a:xfrm>
            <a:off x="4307588" y="3264408"/>
            <a:ext cx="2305050" cy="2352675"/>
          </a:xfrm>
          <a:prstGeom prst="ellipse">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CH" sz="1600">
              <a:latin typeface="+mj-lt"/>
            </a:endParaRPr>
          </a:p>
        </p:txBody>
      </p:sp>
      <p:sp>
        <p:nvSpPr>
          <p:cNvPr id="20" name="AutoShape 10">
            <a:extLst>
              <a:ext uri="{FF2B5EF4-FFF2-40B4-BE49-F238E27FC236}">
                <a16:creationId xmlns:a16="http://schemas.microsoft.com/office/drawing/2014/main" id="{2058790E-7B31-49CA-AA04-593A6C4F75E3}"/>
              </a:ext>
            </a:extLst>
          </p:cNvPr>
          <p:cNvSpPr>
            <a:spLocks noChangeArrowheads="1"/>
          </p:cNvSpPr>
          <p:nvPr/>
        </p:nvSpPr>
        <p:spPr bwMode="auto">
          <a:xfrm rot="8909501">
            <a:off x="6372926" y="3737483"/>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pic>
        <p:nvPicPr>
          <p:cNvPr id="21" name="Picture 11" descr="PP">
            <a:extLst>
              <a:ext uri="{FF2B5EF4-FFF2-40B4-BE49-F238E27FC236}">
                <a16:creationId xmlns:a16="http://schemas.microsoft.com/office/drawing/2014/main" id="{206B99EF-86D1-48BA-ADA8-36D32F16B2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260658">
            <a:off x="4790188" y="5107495"/>
            <a:ext cx="723900" cy="866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 name="Picture 12" descr="Lymphnode_2">
            <a:extLst>
              <a:ext uri="{FF2B5EF4-FFF2-40B4-BE49-F238E27FC236}">
                <a16:creationId xmlns:a16="http://schemas.microsoft.com/office/drawing/2014/main" id="{E8842BBE-EB3C-41F6-A563-B3524A9BCE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7813" y="4135946"/>
            <a:ext cx="947738" cy="747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3" name="Picture 13" descr="SPL">
            <a:extLst>
              <a:ext uri="{FF2B5EF4-FFF2-40B4-BE49-F238E27FC236}">
                <a16:creationId xmlns:a16="http://schemas.microsoft.com/office/drawing/2014/main" id="{07C6CC81-9E77-4E30-8E62-110C1C2516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4801" y="2935796"/>
            <a:ext cx="981075" cy="714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4" name="AutoShape 14">
            <a:extLst>
              <a:ext uri="{FF2B5EF4-FFF2-40B4-BE49-F238E27FC236}">
                <a16:creationId xmlns:a16="http://schemas.microsoft.com/office/drawing/2014/main" id="{FC79D67C-6987-4D3C-A812-4E2BE841CC38}"/>
              </a:ext>
            </a:extLst>
          </p:cNvPr>
          <p:cNvSpPr>
            <a:spLocks noChangeArrowheads="1"/>
          </p:cNvSpPr>
          <p:nvPr/>
        </p:nvSpPr>
        <p:spPr bwMode="auto">
          <a:xfrm rot="1258549">
            <a:off x="4388551" y="3829558"/>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sp>
        <p:nvSpPr>
          <p:cNvPr id="25" name="AutoShape 15">
            <a:extLst>
              <a:ext uri="{FF2B5EF4-FFF2-40B4-BE49-F238E27FC236}">
                <a16:creationId xmlns:a16="http://schemas.microsoft.com/office/drawing/2014/main" id="{D565FC83-6771-4223-8139-0360D2129126}"/>
              </a:ext>
            </a:extLst>
          </p:cNvPr>
          <p:cNvSpPr>
            <a:spLocks noChangeArrowheads="1"/>
          </p:cNvSpPr>
          <p:nvPr/>
        </p:nvSpPr>
        <p:spPr bwMode="auto">
          <a:xfrm rot="12690499" flipH="1">
            <a:off x="6255451" y="5144008"/>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sp>
        <p:nvSpPr>
          <p:cNvPr id="26" name="AutoShape 16">
            <a:extLst>
              <a:ext uri="{FF2B5EF4-FFF2-40B4-BE49-F238E27FC236}">
                <a16:creationId xmlns:a16="http://schemas.microsoft.com/office/drawing/2014/main" id="{525A7C27-C43C-4452-9CE7-8FF1AF2DC8C0}"/>
              </a:ext>
            </a:extLst>
          </p:cNvPr>
          <p:cNvSpPr>
            <a:spLocks noChangeArrowheads="1"/>
          </p:cNvSpPr>
          <p:nvPr/>
        </p:nvSpPr>
        <p:spPr bwMode="auto">
          <a:xfrm rot="8253864" flipV="1">
            <a:off x="4452051" y="5026533"/>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sp>
        <p:nvSpPr>
          <p:cNvPr id="27" name="Text Box 17">
            <a:extLst>
              <a:ext uri="{FF2B5EF4-FFF2-40B4-BE49-F238E27FC236}">
                <a16:creationId xmlns:a16="http://schemas.microsoft.com/office/drawing/2014/main" id="{BBB4BF96-C6B2-454D-8008-01242F5D5FC2}"/>
              </a:ext>
            </a:extLst>
          </p:cNvPr>
          <p:cNvSpPr txBox="1">
            <a:spLocks noChangeArrowheads="1"/>
          </p:cNvSpPr>
          <p:nvPr/>
        </p:nvSpPr>
        <p:spPr bwMode="auto">
          <a:xfrm>
            <a:off x="5172419" y="3455354"/>
            <a:ext cx="73977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Spleen</a:t>
            </a:r>
          </a:p>
        </p:txBody>
      </p:sp>
      <p:sp>
        <p:nvSpPr>
          <p:cNvPr id="28" name="Text Box 18">
            <a:extLst>
              <a:ext uri="{FF2B5EF4-FFF2-40B4-BE49-F238E27FC236}">
                <a16:creationId xmlns:a16="http://schemas.microsoft.com/office/drawing/2014/main" id="{C041CD45-01E4-4979-885E-7D7B9AE91E74}"/>
              </a:ext>
            </a:extLst>
          </p:cNvPr>
          <p:cNvSpPr txBox="1">
            <a:spLocks noChangeArrowheads="1"/>
          </p:cNvSpPr>
          <p:nvPr/>
        </p:nvSpPr>
        <p:spPr bwMode="auto">
          <a:xfrm>
            <a:off x="4814714" y="5006715"/>
            <a:ext cx="64452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MALT</a:t>
            </a:r>
          </a:p>
        </p:txBody>
      </p:sp>
      <p:sp>
        <p:nvSpPr>
          <p:cNvPr id="29" name="Text Box 19">
            <a:extLst>
              <a:ext uri="{FF2B5EF4-FFF2-40B4-BE49-F238E27FC236}">
                <a16:creationId xmlns:a16="http://schemas.microsoft.com/office/drawing/2014/main" id="{C32BA555-97CB-4996-8CA7-B09B7736C7CF}"/>
              </a:ext>
            </a:extLst>
          </p:cNvPr>
          <p:cNvSpPr txBox="1">
            <a:spLocks noChangeArrowheads="1"/>
          </p:cNvSpPr>
          <p:nvPr/>
        </p:nvSpPr>
        <p:spPr bwMode="auto">
          <a:xfrm>
            <a:off x="5086321" y="4304004"/>
            <a:ext cx="120015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Lymph node</a:t>
            </a:r>
          </a:p>
        </p:txBody>
      </p:sp>
      <p:pic>
        <p:nvPicPr>
          <p:cNvPr id="12" name="Picture 34" descr="BM_2">
            <a:extLst>
              <a:ext uri="{FF2B5EF4-FFF2-40B4-BE49-F238E27FC236}">
                <a16:creationId xmlns:a16="http://schemas.microsoft.com/office/drawing/2014/main" id="{C7BFAF88-8B21-47CB-A4CC-7287014BF5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025" y="4021646"/>
            <a:ext cx="2932113" cy="1095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 name="Freeform 35">
            <a:extLst>
              <a:ext uri="{FF2B5EF4-FFF2-40B4-BE49-F238E27FC236}">
                <a16:creationId xmlns:a16="http://schemas.microsoft.com/office/drawing/2014/main" id="{91F0C20F-C68C-4023-8DED-D44822343C75}"/>
              </a:ext>
            </a:extLst>
          </p:cNvPr>
          <p:cNvSpPr>
            <a:spLocks/>
          </p:cNvSpPr>
          <p:nvPr/>
        </p:nvSpPr>
        <p:spPr bwMode="auto">
          <a:xfrm rot="15205807">
            <a:off x="4105975" y="4459796"/>
            <a:ext cx="138112" cy="244475"/>
          </a:xfrm>
          <a:custGeom>
            <a:avLst/>
            <a:gdLst>
              <a:gd name="T0" fmla="*/ 0 w 69"/>
              <a:gd name="T1" fmla="*/ 3144457 h 96"/>
              <a:gd name="T2" fmla="*/ 5927 w 69"/>
              <a:gd name="T3" fmla="*/ 2761972 h 96"/>
              <a:gd name="T4" fmla="*/ 8429 w 69"/>
              <a:gd name="T5" fmla="*/ 1786050 h 96"/>
              <a:gd name="T6" fmla="*/ 11396 w 69"/>
              <a:gd name="T7" fmla="*/ 0 h 96"/>
              <a:gd name="T8" fmla="*/ 0 60000 65536"/>
              <a:gd name="T9" fmla="*/ 0 60000 65536"/>
              <a:gd name="T10" fmla="*/ 0 60000 65536"/>
              <a:gd name="T11" fmla="*/ 0 60000 65536"/>
              <a:gd name="T12" fmla="*/ 0 w 69"/>
              <a:gd name="T13" fmla="*/ 0 h 96"/>
              <a:gd name="T14" fmla="*/ 69 w 69"/>
              <a:gd name="T15" fmla="*/ 96 h 96"/>
            </a:gdLst>
            <a:ahLst/>
            <a:cxnLst>
              <a:cxn ang="T8">
                <a:pos x="T0" y="T1"/>
              </a:cxn>
              <a:cxn ang="T9">
                <a:pos x="T2" y="T3"/>
              </a:cxn>
              <a:cxn ang="T10">
                <a:pos x="T4" y="T5"/>
              </a:cxn>
              <a:cxn ang="T11">
                <a:pos x="T6" y="T7"/>
              </a:cxn>
            </a:cxnLst>
            <a:rect l="T12" t="T13" r="T14" b="T15"/>
            <a:pathLst>
              <a:path w="69" h="96">
                <a:moveTo>
                  <a:pt x="0" y="96"/>
                </a:moveTo>
                <a:cubicBezTo>
                  <a:pt x="14" y="93"/>
                  <a:pt x="28" y="91"/>
                  <a:pt x="36" y="84"/>
                </a:cubicBezTo>
                <a:cubicBezTo>
                  <a:pt x="44" y="77"/>
                  <a:pt x="45" y="68"/>
                  <a:pt x="51" y="54"/>
                </a:cubicBezTo>
                <a:cubicBezTo>
                  <a:pt x="57" y="40"/>
                  <a:pt x="63" y="20"/>
                  <a:pt x="69" y="0"/>
                </a:cubicBezTo>
              </a:path>
            </a:pathLst>
          </a:custGeom>
          <a:noFill/>
          <a:ln w="9525">
            <a:solidFill>
              <a:schemeClr val="tx1"/>
            </a:solidFill>
            <a:round/>
            <a:headEnd/>
            <a:tailEnd type="triangle" w="med" len="med"/>
          </a:ln>
          <a:extLst>
            <a:ext uri="{909E8E84-426E-40dd-AFC4-6F175D3DCCD1}">
              <a14:hiddenFill xmlns:a14="http://schemas.microsoft.com/office/drawing/2010/main" xmlns="">
                <a:solidFill>
                  <a:srgbClr val="FFFFFF"/>
                </a:solidFill>
              </a14:hiddenFill>
            </a:ext>
          </a:extLst>
        </p:spPr>
        <p:txBody>
          <a:bodyPr/>
          <a:lstStyle/>
          <a:p>
            <a:endParaRPr lang="fr-CH" sz="1600">
              <a:latin typeface="+mj-lt"/>
            </a:endParaRPr>
          </a:p>
        </p:txBody>
      </p:sp>
      <p:grpSp>
        <p:nvGrpSpPr>
          <p:cNvPr id="14" name="Group 36">
            <a:extLst>
              <a:ext uri="{FF2B5EF4-FFF2-40B4-BE49-F238E27FC236}">
                <a16:creationId xmlns:a16="http://schemas.microsoft.com/office/drawing/2014/main" id="{2327074A-426D-480B-874B-4B23D4D6F8C6}"/>
              </a:ext>
            </a:extLst>
          </p:cNvPr>
          <p:cNvGrpSpPr>
            <a:grpSpLocks/>
          </p:cNvGrpSpPr>
          <p:nvPr/>
        </p:nvGrpSpPr>
        <p:grpSpPr bwMode="auto">
          <a:xfrm>
            <a:off x="2413700" y="4432808"/>
            <a:ext cx="3821113" cy="1143000"/>
            <a:chOff x="2041" y="2890"/>
            <a:chExt cx="2407" cy="720"/>
          </a:xfrm>
        </p:grpSpPr>
        <p:pic>
          <p:nvPicPr>
            <p:cNvPr id="16" name="Picture 37" descr="Plasma cell">
              <a:extLst>
                <a:ext uri="{FF2B5EF4-FFF2-40B4-BE49-F238E27FC236}">
                  <a16:creationId xmlns:a16="http://schemas.microsoft.com/office/drawing/2014/main" id="{E25CA78D-5CB8-47E4-A38B-33A92BBD5B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7" y="3428"/>
              <a:ext cx="26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38" descr="Plasma cell">
              <a:extLst>
                <a:ext uri="{FF2B5EF4-FFF2-40B4-BE49-F238E27FC236}">
                  <a16:creationId xmlns:a16="http://schemas.microsoft.com/office/drawing/2014/main" id="{4A2B332B-88BE-44AD-893C-EC3F09E644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7" y="2892"/>
              <a:ext cx="26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 name="Picture 39" descr="Plasma cell">
              <a:extLst>
                <a:ext uri="{FF2B5EF4-FFF2-40B4-BE49-F238E27FC236}">
                  <a16:creationId xmlns:a16="http://schemas.microsoft.com/office/drawing/2014/main" id="{0A116EE2-5FF4-4442-822E-344F28B9D6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1" y="2890"/>
              <a:ext cx="26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5" name="Text Box 40">
            <a:extLst>
              <a:ext uri="{FF2B5EF4-FFF2-40B4-BE49-F238E27FC236}">
                <a16:creationId xmlns:a16="http://schemas.microsoft.com/office/drawing/2014/main" id="{F19F3292-1066-4906-981D-5D828603F8A4}"/>
              </a:ext>
            </a:extLst>
          </p:cNvPr>
          <p:cNvSpPr txBox="1">
            <a:spLocks noChangeArrowheads="1"/>
          </p:cNvSpPr>
          <p:nvPr/>
        </p:nvSpPr>
        <p:spPr bwMode="auto">
          <a:xfrm>
            <a:off x="1000865" y="4956683"/>
            <a:ext cx="2068513"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Long-lived plasmocytes</a:t>
            </a:r>
          </a:p>
        </p:txBody>
      </p:sp>
      <p:sp>
        <p:nvSpPr>
          <p:cNvPr id="11" name="Line 41">
            <a:extLst>
              <a:ext uri="{FF2B5EF4-FFF2-40B4-BE49-F238E27FC236}">
                <a16:creationId xmlns:a16="http://schemas.microsoft.com/office/drawing/2014/main" id="{A5A4B495-EE13-41A3-BE99-EAF185263BEB}"/>
              </a:ext>
            </a:extLst>
          </p:cNvPr>
          <p:cNvSpPr>
            <a:spLocks noChangeShapeType="1"/>
          </p:cNvSpPr>
          <p:nvPr/>
        </p:nvSpPr>
        <p:spPr bwMode="auto">
          <a:xfrm>
            <a:off x="2951863" y="4594733"/>
            <a:ext cx="574675" cy="0"/>
          </a:xfrm>
          <a:prstGeom prst="line">
            <a:avLst/>
          </a:prstGeom>
          <a:noFill/>
          <a:ln w="12700">
            <a:solidFill>
              <a:schemeClr val="tx1"/>
            </a:solidFill>
            <a:round/>
            <a:headEnd type="triangle" w="med" len="med"/>
            <a:tailEnd/>
          </a:ln>
          <a:extLst>
            <a:ext uri="{909E8E84-426E-40dd-AFC4-6F175D3DCCD1}">
              <a14:hiddenFill xmlns:a14="http://schemas.microsoft.com/office/drawing/2010/main" xmlns="">
                <a:noFill/>
              </a14:hiddenFill>
            </a:ext>
          </a:extLst>
        </p:spPr>
        <p:txBody>
          <a:bodyPr/>
          <a:lstStyle/>
          <a:p>
            <a:endParaRPr lang="fr-CH" sz="1600">
              <a:latin typeface="+mj-lt"/>
            </a:endParaRPr>
          </a:p>
        </p:txBody>
      </p:sp>
    </p:spTree>
    <p:extLst>
      <p:ext uri="{BB962C8B-B14F-4D97-AF65-F5344CB8AC3E}">
        <p14:creationId xmlns:p14="http://schemas.microsoft.com/office/powerpoint/2010/main" val="27514550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3">
            <a:extLst>
              <a:ext uri="{FF2B5EF4-FFF2-40B4-BE49-F238E27FC236}">
                <a16:creationId xmlns:a16="http://schemas.microsoft.com/office/drawing/2014/main" id="{2CA14E88-1219-458D-8117-5B1FFFCBBD18}"/>
              </a:ext>
            </a:extLst>
          </p:cNvPr>
          <p:cNvSpPr txBox="1">
            <a:spLocks noChangeArrowheads="1"/>
          </p:cNvSpPr>
          <p:nvPr/>
        </p:nvSpPr>
        <p:spPr bwMode="auto">
          <a:xfrm>
            <a:off x="6570639" y="2520864"/>
            <a:ext cx="272600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Resident mémoire les cellules B</a:t>
            </a:r>
          </a:p>
        </p:txBody>
      </p:sp>
      <p:sp>
        <p:nvSpPr>
          <p:cNvPr id="2" name="Title 1">
            <a:extLst>
              <a:ext uri="{FF2B5EF4-FFF2-40B4-BE49-F238E27FC236}">
                <a16:creationId xmlns:a16="http://schemas.microsoft.com/office/drawing/2014/main" id="{B54936CE-00CC-4294-999A-FD1A8DE04FAA}"/>
              </a:ext>
            </a:extLst>
          </p:cNvPr>
          <p:cNvSpPr>
            <a:spLocks noGrp="1"/>
          </p:cNvSpPr>
          <p:nvPr>
            <p:ph type="title"/>
          </p:nvPr>
        </p:nvSpPr>
        <p:spPr/>
        <p:txBody>
          <a:bodyPr/>
          <a:lstStyle/>
          <a:p>
            <a:r>
              <a:rPr lang="fr-CH"/>
              <a:t>Les cellules B à mémoire</a:t>
            </a:r>
          </a:p>
        </p:txBody>
      </p:sp>
      <p:sp>
        <p:nvSpPr>
          <p:cNvPr id="3" name="Content Placeholder 2">
            <a:extLst>
              <a:ext uri="{FF2B5EF4-FFF2-40B4-BE49-F238E27FC236}">
                <a16:creationId xmlns:a16="http://schemas.microsoft.com/office/drawing/2014/main" id="{157A98C8-2FC9-4FC0-BB47-968A48F1728E}"/>
              </a:ext>
            </a:extLst>
          </p:cNvPr>
          <p:cNvSpPr>
            <a:spLocks noGrp="1"/>
          </p:cNvSpPr>
          <p:nvPr>
            <p:ph idx="1"/>
          </p:nvPr>
        </p:nvSpPr>
        <p:spPr>
          <a:xfrm>
            <a:off x="233629" y="903910"/>
            <a:ext cx="8734806" cy="5365216"/>
          </a:xfrm>
        </p:spPr>
        <p:txBody>
          <a:bodyPr/>
          <a:lstStyle/>
          <a:p>
            <a:r>
              <a:rPr lang="fr-CH" dirty="0"/>
              <a:t>Les cellules B à mémoire peuvent rester dans l’organe lymphoïde où elles ont été activées, ou recirculer entre organes lymphoïdes secondaires, à l’instar des cellules B naïves.</a:t>
            </a:r>
          </a:p>
          <a:p>
            <a:r>
              <a:rPr lang="fr-CH" dirty="0"/>
              <a:t>Les cellules B à mémoire survivent pendant des années. Lors d’une réexposition au même antigène, elles reprolifèrent et réexpriment leurs fonctions effectrices de façon accéléré par rapport aux lymphocytes naïfs.</a:t>
            </a:r>
          </a:p>
        </p:txBody>
      </p:sp>
      <p:sp>
        <p:nvSpPr>
          <p:cNvPr id="24" name="Text Box 17">
            <a:extLst>
              <a:ext uri="{FF2B5EF4-FFF2-40B4-BE49-F238E27FC236}">
                <a16:creationId xmlns:a16="http://schemas.microsoft.com/office/drawing/2014/main" id="{FA10B73E-D582-4383-B0DB-D71530CA8686}"/>
              </a:ext>
            </a:extLst>
          </p:cNvPr>
          <p:cNvSpPr txBox="1">
            <a:spLocks noChangeArrowheads="1"/>
          </p:cNvSpPr>
          <p:nvPr/>
        </p:nvSpPr>
        <p:spPr bwMode="auto">
          <a:xfrm>
            <a:off x="5172419" y="3455354"/>
            <a:ext cx="73977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Spleen</a:t>
            </a:r>
          </a:p>
        </p:txBody>
      </p:sp>
      <p:sp>
        <p:nvSpPr>
          <p:cNvPr id="25" name="Text Box 18">
            <a:extLst>
              <a:ext uri="{FF2B5EF4-FFF2-40B4-BE49-F238E27FC236}">
                <a16:creationId xmlns:a16="http://schemas.microsoft.com/office/drawing/2014/main" id="{FF6B3FAB-4CE5-4358-AE7B-AC4EAB524A8D}"/>
              </a:ext>
            </a:extLst>
          </p:cNvPr>
          <p:cNvSpPr txBox="1">
            <a:spLocks noChangeArrowheads="1"/>
          </p:cNvSpPr>
          <p:nvPr/>
        </p:nvSpPr>
        <p:spPr bwMode="auto">
          <a:xfrm>
            <a:off x="4814714" y="5006715"/>
            <a:ext cx="64452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MALT</a:t>
            </a:r>
          </a:p>
        </p:txBody>
      </p:sp>
      <p:sp>
        <p:nvSpPr>
          <p:cNvPr id="26" name="Text Box 19">
            <a:extLst>
              <a:ext uri="{FF2B5EF4-FFF2-40B4-BE49-F238E27FC236}">
                <a16:creationId xmlns:a16="http://schemas.microsoft.com/office/drawing/2014/main" id="{9AE6C1CA-0510-4F9E-9D64-B42AAB1BFEE3}"/>
              </a:ext>
            </a:extLst>
          </p:cNvPr>
          <p:cNvSpPr txBox="1">
            <a:spLocks noChangeArrowheads="1"/>
          </p:cNvSpPr>
          <p:nvPr/>
        </p:nvSpPr>
        <p:spPr bwMode="auto">
          <a:xfrm>
            <a:off x="5086321" y="4304004"/>
            <a:ext cx="120015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Lymph node</a:t>
            </a:r>
          </a:p>
        </p:txBody>
      </p:sp>
      <p:sp>
        <p:nvSpPr>
          <p:cNvPr id="38" name="Oval 9">
            <a:extLst>
              <a:ext uri="{FF2B5EF4-FFF2-40B4-BE49-F238E27FC236}">
                <a16:creationId xmlns:a16="http://schemas.microsoft.com/office/drawing/2014/main" id="{CD409CCC-6F5C-45EC-A4BA-070FF772349C}"/>
              </a:ext>
            </a:extLst>
          </p:cNvPr>
          <p:cNvSpPr>
            <a:spLocks noChangeArrowheads="1"/>
          </p:cNvSpPr>
          <p:nvPr/>
        </p:nvSpPr>
        <p:spPr bwMode="auto">
          <a:xfrm>
            <a:off x="4307238" y="3256507"/>
            <a:ext cx="2305049" cy="2352678"/>
          </a:xfrm>
          <a:prstGeom prst="ellipse">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CH" sz="1600">
              <a:latin typeface="+mj-lt"/>
            </a:endParaRPr>
          </a:p>
        </p:txBody>
      </p:sp>
      <p:sp>
        <p:nvSpPr>
          <p:cNvPr id="39" name="AutoShape 10">
            <a:extLst>
              <a:ext uri="{FF2B5EF4-FFF2-40B4-BE49-F238E27FC236}">
                <a16:creationId xmlns:a16="http://schemas.microsoft.com/office/drawing/2014/main" id="{7F24E5AB-5BE1-4A81-9628-AA1F438CB45A}"/>
              </a:ext>
            </a:extLst>
          </p:cNvPr>
          <p:cNvSpPr>
            <a:spLocks noChangeArrowheads="1"/>
          </p:cNvSpPr>
          <p:nvPr/>
        </p:nvSpPr>
        <p:spPr bwMode="auto">
          <a:xfrm rot="8909501">
            <a:off x="6372575" y="3729582"/>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pic>
        <p:nvPicPr>
          <p:cNvPr id="40" name="Picture 11" descr="PP">
            <a:extLst>
              <a:ext uri="{FF2B5EF4-FFF2-40B4-BE49-F238E27FC236}">
                <a16:creationId xmlns:a16="http://schemas.microsoft.com/office/drawing/2014/main" id="{DA051E10-ED3F-4AFE-AC7B-A082F1F2C7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260658">
            <a:off x="4791425" y="5099597"/>
            <a:ext cx="723901" cy="865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 name="Picture 12" descr="Lymphnode_2">
            <a:extLst>
              <a:ext uri="{FF2B5EF4-FFF2-40B4-BE49-F238E27FC236}">
                <a16:creationId xmlns:a16="http://schemas.microsoft.com/office/drawing/2014/main" id="{65AEED9C-4154-4BB8-B03B-517C3C69D2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7462" y="4128045"/>
            <a:ext cx="947737" cy="747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2" name="Picture 13" descr="SPL">
            <a:extLst>
              <a:ext uri="{FF2B5EF4-FFF2-40B4-BE49-F238E27FC236}">
                <a16:creationId xmlns:a16="http://schemas.microsoft.com/office/drawing/2014/main" id="{C252A23A-514B-4A6C-803C-8CFA0F055A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4450" y="2927894"/>
            <a:ext cx="981075" cy="714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3" name="AutoShape 14">
            <a:extLst>
              <a:ext uri="{FF2B5EF4-FFF2-40B4-BE49-F238E27FC236}">
                <a16:creationId xmlns:a16="http://schemas.microsoft.com/office/drawing/2014/main" id="{BE8A7F40-7AFB-487D-B807-CAF31DB1B7C2}"/>
              </a:ext>
            </a:extLst>
          </p:cNvPr>
          <p:cNvSpPr>
            <a:spLocks noChangeArrowheads="1"/>
          </p:cNvSpPr>
          <p:nvPr/>
        </p:nvSpPr>
        <p:spPr bwMode="auto">
          <a:xfrm rot="1258549">
            <a:off x="4388201" y="3821657"/>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sp>
        <p:nvSpPr>
          <p:cNvPr id="44" name="AutoShape 15">
            <a:extLst>
              <a:ext uri="{FF2B5EF4-FFF2-40B4-BE49-F238E27FC236}">
                <a16:creationId xmlns:a16="http://schemas.microsoft.com/office/drawing/2014/main" id="{52D5AB1A-7950-476E-96A5-A2527E15D6EF}"/>
              </a:ext>
            </a:extLst>
          </p:cNvPr>
          <p:cNvSpPr>
            <a:spLocks noChangeArrowheads="1"/>
          </p:cNvSpPr>
          <p:nvPr/>
        </p:nvSpPr>
        <p:spPr bwMode="auto">
          <a:xfrm rot="12690499" flipH="1">
            <a:off x="6255100" y="5136109"/>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sp>
        <p:nvSpPr>
          <p:cNvPr id="45" name="AutoShape 16">
            <a:extLst>
              <a:ext uri="{FF2B5EF4-FFF2-40B4-BE49-F238E27FC236}">
                <a16:creationId xmlns:a16="http://schemas.microsoft.com/office/drawing/2014/main" id="{27C50E28-D702-45B4-984B-5E6D19BA5FF9}"/>
              </a:ext>
            </a:extLst>
          </p:cNvPr>
          <p:cNvSpPr>
            <a:spLocks noChangeArrowheads="1"/>
          </p:cNvSpPr>
          <p:nvPr/>
        </p:nvSpPr>
        <p:spPr bwMode="auto">
          <a:xfrm rot="8253864" flipV="1">
            <a:off x="4451701" y="5018634"/>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CH" sz="1600">
              <a:latin typeface="+mj-lt"/>
            </a:endParaRPr>
          </a:p>
        </p:txBody>
      </p:sp>
      <p:sp>
        <p:nvSpPr>
          <p:cNvPr id="49" name="Rectangle 20">
            <a:extLst>
              <a:ext uri="{FF2B5EF4-FFF2-40B4-BE49-F238E27FC236}">
                <a16:creationId xmlns:a16="http://schemas.microsoft.com/office/drawing/2014/main" id="{D16DB47E-DC76-4D93-8251-4CAA158C1F74}"/>
              </a:ext>
            </a:extLst>
          </p:cNvPr>
          <p:cNvSpPr>
            <a:spLocks noChangeArrowheads="1"/>
          </p:cNvSpPr>
          <p:nvPr/>
        </p:nvSpPr>
        <p:spPr bwMode="auto">
          <a:xfrm>
            <a:off x="7117112" y="2837406"/>
            <a:ext cx="1104900" cy="1152527"/>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CH" sz="1600">
              <a:latin typeface="+mj-lt"/>
            </a:endParaRPr>
          </a:p>
        </p:txBody>
      </p:sp>
      <p:sp>
        <p:nvSpPr>
          <p:cNvPr id="50" name="Line 21">
            <a:extLst>
              <a:ext uri="{FF2B5EF4-FFF2-40B4-BE49-F238E27FC236}">
                <a16:creationId xmlns:a16="http://schemas.microsoft.com/office/drawing/2014/main" id="{266672B6-0F5E-4011-AEF5-8A91133F9324}"/>
              </a:ext>
            </a:extLst>
          </p:cNvPr>
          <p:cNvSpPr>
            <a:spLocks noChangeShapeType="1"/>
          </p:cNvSpPr>
          <p:nvPr/>
        </p:nvSpPr>
        <p:spPr bwMode="auto">
          <a:xfrm flipV="1">
            <a:off x="6717062" y="3991520"/>
            <a:ext cx="392112" cy="341313"/>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fr-CH" sz="1600">
              <a:latin typeface="+mj-lt"/>
            </a:endParaRPr>
          </a:p>
        </p:txBody>
      </p:sp>
      <p:sp>
        <p:nvSpPr>
          <p:cNvPr id="51" name="Line 22">
            <a:extLst>
              <a:ext uri="{FF2B5EF4-FFF2-40B4-BE49-F238E27FC236}">
                <a16:creationId xmlns:a16="http://schemas.microsoft.com/office/drawing/2014/main" id="{34C8456D-3110-45A6-8713-BD08A473680A}"/>
              </a:ext>
            </a:extLst>
          </p:cNvPr>
          <p:cNvSpPr>
            <a:spLocks noChangeShapeType="1"/>
          </p:cNvSpPr>
          <p:nvPr/>
        </p:nvSpPr>
        <p:spPr bwMode="auto">
          <a:xfrm flipV="1">
            <a:off x="6717062" y="3983582"/>
            <a:ext cx="1509712" cy="454026"/>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fr-CH" sz="1600">
              <a:latin typeface="+mj-lt"/>
            </a:endParaRPr>
          </a:p>
        </p:txBody>
      </p:sp>
      <p:grpSp>
        <p:nvGrpSpPr>
          <p:cNvPr id="52" name="Group 24">
            <a:extLst>
              <a:ext uri="{FF2B5EF4-FFF2-40B4-BE49-F238E27FC236}">
                <a16:creationId xmlns:a16="http://schemas.microsoft.com/office/drawing/2014/main" id="{330409B0-328D-4AFC-AA13-2993ECE04EFB}"/>
              </a:ext>
            </a:extLst>
          </p:cNvPr>
          <p:cNvGrpSpPr>
            <a:grpSpLocks/>
          </p:cNvGrpSpPr>
          <p:nvPr/>
        </p:nvGrpSpPr>
        <p:grpSpPr bwMode="auto">
          <a:xfrm>
            <a:off x="7234587" y="3288251"/>
            <a:ext cx="503237" cy="452438"/>
            <a:chOff x="4083" y="688"/>
            <a:chExt cx="960" cy="885"/>
          </a:xfrm>
        </p:grpSpPr>
        <p:pic>
          <p:nvPicPr>
            <p:cNvPr id="89" name="Picture 25" descr="Ige">
              <a:extLst>
                <a:ext uri="{FF2B5EF4-FFF2-40B4-BE49-F238E27FC236}">
                  <a16:creationId xmlns:a16="http://schemas.microsoft.com/office/drawing/2014/main" id="{714B2C52-A595-4FE5-9D70-8545C556F0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 name="Picture 26" descr="Ige">
              <a:extLst>
                <a:ext uri="{FF2B5EF4-FFF2-40B4-BE49-F238E27FC236}">
                  <a16:creationId xmlns:a16="http://schemas.microsoft.com/office/drawing/2014/main" id="{17C86495-C8C4-48E7-AB31-9162C4E13B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1" name="Picture 27" descr="Ige">
              <a:extLst>
                <a:ext uri="{FF2B5EF4-FFF2-40B4-BE49-F238E27FC236}">
                  <a16:creationId xmlns:a16="http://schemas.microsoft.com/office/drawing/2014/main" id="{93A9EB30-E00A-418F-A537-FD52E9FA2D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3" name="Picture 28" descr="memoryBcell">
            <a:extLst>
              <a:ext uri="{FF2B5EF4-FFF2-40B4-BE49-F238E27FC236}">
                <a16:creationId xmlns:a16="http://schemas.microsoft.com/office/drawing/2014/main" id="{8D79E1E0-9EA3-4597-8FBC-F8C5462EE2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29837" y="3400963"/>
            <a:ext cx="330200"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4" name="Group 29">
            <a:extLst>
              <a:ext uri="{FF2B5EF4-FFF2-40B4-BE49-F238E27FC236}">
                <a16:creationId xmlns:a16="http://schemas.microsoft.com/office/drawing/2014/main" id="{12B33E63-B262-46AC-8799-6343535448DB}"/>
              </a:ext>
            </a:extLst>
          </p:cNvPr>
          <p:cNvGrpSpPr>
            <a:grpSpLocks/>
          </p:cNvGrpSpPr>
          <p:nvPr/>
        </p:nvGrpSpPr>
        <p:grpSpPr bwMode="auto">
          <a:xfrm>
            <a:off x="7363174" y="2856450"/>
            <a:ext cx="504825" cy="452438"/>
            <a:chOff x="4083" y="688"/>
            <a:chExt cx="960" cy="885"/>
          </a:xfrm>
        </p:grpSpPr>
        <p:pic>
          <p:nvPicPr>
            <p:cNvPr id="86" name="Picture 30" descr="Ige">
              <a:extLst>
                <a:ext uri="{FF2B5EF4-FFF2-40B4-BE49-F238E27FC236}">
                  <a16:creationId xmlns:a16="http://schemas.microsoft.com/office/drawing/2014/main" id="{76BA23B4-B119-4BD5-BBE6-F19C9C2E33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7" name="Picture 31" descr="Ige">
              <a:extLst>
                <a:ext uri="{FF2B5EF4-FFF2-40B4-BE49-F238E27FC236}">
                  <a16:creationId xmlns:a16="http://schemas.microsoft.com/office/drawing/2014/main" id="{EADE0D96-6FAD-4316-8975-706B9CA41D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8" name="Picture 32" descr="Ige">
              <a:extLst>
                <a:ext uri="{FF2B5EF4-FFF2-40B4-BE49-F238E27FC236}">
                  <a16:creationId xmlns:a16="http://schemas.microsoft.com/office/drawing/2014/main" id="{DF42A70F-8E54-44DD-B96F-ADE7494BF9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5" name="Picture 33" descr="memoryBcell">
            <a:extLst>
              <a:ext uri="{FF2B5EF4-FFF2-40B4-BE49-F238E27FC236}">
                <a16:creationId xmlns:a16="http://schemas.microsoft.com/office/drawing/2014/main" id="{02950389-1F66-41FE-AD46-7147DC5E77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58424" y="2969163"/>
            <a:ext cx="333375"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6" name="Group 34">
            <a:extLst>
              <a:ext uri="{FF2B5EF4-FFF2-40B4-BE49-F238E27FC236}">
                <a16:creationId xmlns:a16="http://schemas.microsoft.com/office/drawing/2014/main" id="{14619F0E-50CC-4AF5-98C5-257461902824}"/>
              </a:ext>
            </a:extLst>
          </p:cNvPr>
          <p:cNvGrpSpPr>
            <a:grpSpLocks/>
          </p:cNvGrpSpPr>
          <p:nvPr/>
        </p:nvGrpSpPr>
        <p:grpSpPr bwMode="auto">
          <a:xfrm>
            <a:off x="7696549" y="3151725"/>
            <a:ext cx="504825" cy="452438"/>
            <a:chOff x="4083" y="688"/>
            <a:chExt cx="960" cy="885"/>
          </a:xfrm>
        </p:grpSpPr>
        <p:pic>
          <p:nvPicPr>
            <p:cNvPr id="83" name="Picture 35" descr="Ige">
              <a:extLst>
                <a:ext uri="{FF2B5EF4-FFF2-40B4-BE49-F238E27FC236}">
                  <a16:creationId xmlns:a16="http://schemas.microsoft.com/office/drawing/2014/main" id="{FB4D65D1-8816-44C9-B1AD-167E25110E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4" name="Picture 36" descr="Ige">
              <a:extLst>
                <a:ext uri="{FF2B5EF4-FFF2-40B4-BE49-F238E27FC236}">
                  <a16:creationId xmlns:a16="http://schemas.microsoft.com/office/drawing/2014/main" id="{65C9B9F2-FE66-47E1-BF84-FE42564480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5" name="Picture 37" descr="Ige">
              <a:extLst>
                <a:ext uri="{FF2B5EF4-FFF2-40B4-BE49-F238E27FC236}">
                  <a16:creationId xmlns:a16="http://schemas.microsoft.com/office/drawing/2014/main" id="{13E1ED0E-A5B3-4297-80AE-BBBCFF6725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7" name="Picture 38" descr="memoryBcell">
            <a:extLst>
              <a:ext uri="{FF2B5EF4-FFF2-40B4-BE49-F238E27FC236}">
                <a16:creationId xmlns:a16="http://schemas.microsoft.com/office/drawing/2014/main" id="{FE0DFBAC-DF4C-4E01-AE01-261023B049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91799" y="3264438"/>
            <a:ext cx="331787"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8" name="Group 39">
            <a:extLst>
              <a:ext uri="{FF2B5EF4-FFF2-40B4-BE49-F238E27FC236}">
                <a16:creationId xmlns:a16="http://schemas.microsoft.com/office/drawing/2014/main" id="{6BAB6F24-45CA-44EA-9951-AC56D384D6C1}"/>
              </a:ext>
            </a:extLst>
          </p:cNvPr>
          <p:cNvGrpSpPr>
            <a:grpSpLocks/>
          </p:cNvGrpSpPr>
          <p:nvPr/>
        </p:nvGrpSpPr>
        <p:grpSpPr bwMode="auto">
          <a:xfrm>
            <a:off x="7448899" y="3504151"/>
            <a:ext cx="504825" cy="452438"/>
            <a:chOff x="4083" y="688"/>
            <a:chExt cx="960" cy="885"/>
          </a:xfrm>
        </p:grpSpPr>
        <p:pic>
          <p:nvPicPr>
            <p:cNvPr id="80" name="Picture 40" descr="Ige">
              <a:extLst>
                <a:ext uri="{FF2B5EF4-FFF2-40B4-BE49-F238E27FC236}">
                  <a16:creationId xmlns:a16="http://schemas.microsoft.com/office/drawing/2014/main" id="{2D687E0E-39FC-49AB-ADC1-C02495DAA0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 name="Picture 41" descr="Ige">
              <a:extLst>
                <a:ext uri="{FF2B5EF4-FFF2-40B4-BE49-F238E27FC236}">
                  <a16:creationId xmlns:a16="http://schemas.microsoft.com/office/drawing/2014/main" id="{6258BC61-1373-4859-B400-A2E3384526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2" name="Picture 42" descr="Ige">
              <a:extLst>
                <a:ext uri="{FF2B5EF4-FFF2-40B4-BE49-F238E27FC236}">
                  <a16:creationId xmlns:a16="http://schemas.microsoft.com/office/drawing/2014/main" id="{F9312036-75B1-4880-87A4-E1E76D4FDF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9" name="Picture 43" descr="memoryBcell">
            <a:extLst>
              <a:ext uri="{FF2B5EF4-FFF2-40B4-BE49-F238E27FC236}">
                <a16:creationId xmlns:a16="http://schemas.microsoft.com/office/drawing/2014/main" id="{F64FE63C-42EC-4C9B-8F91-97586F410A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4149" y="3616864"/>
            <a:ext cx="333375"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 name="Rectangle 44">
            <a:extLst>
              <a:ext uri="{FF2B5EF4-FFF2-40B4-BE49-F238E27FC236}">
                <a16:creationId xmlns:a16="http://schemas.microsoft.com/office/drawing/2014/main" id="{EF7DFA63-008F-41CB-8E4F-7B0CE19517B3}"/>
              </a:ext>
            </a:extLst>
          </p:cNvPr>
          <p:cNvSpPr>
            <a:spLocks noChangeArrowheads="1"/>
          </p:cNvSpPr>
          <p:nvPr/>
        </p:nvSpPr>
        <p:spPr bwMode="auto">
          <a:xfrm>
            <a:off x="6564662" y="4332833"/>
            <a:ext cx="152400" cy="104775"/>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CH" sz="1600">
              <a:latin typeface="+mj-lt"/>
            </a:endParaRPr>
          </a:p>
        </p:txBody>
      </p:sp>
      <p:grpSp>
        <p:nvGrpSpPr>
          <p:cNvPr id="61" name="Group 45">
            <a:extLst>
              <a:ext uri="{FF2B5EF4-FFF2-40B4-BE49-F238E27FC236}">
                <a16:creationId xmlns:a16="http://schemas.microsoft.com/office/drawing/2014/main" id="{6DFF4DBF-7FCA-4DC5-A83E-8E031DC93C9B}"/>
              </a:ext>
            </a:extLst>
          </p:cNvPr>
          <p:cNvGrpSpPr>
            <a:grpSpLocks/>
          </p:cNvGrpSpPr>
          <p:nvPr/>
        </p:nvGrpSpPr>
        <p:grpSpPr bwMode="auto">
          <a:xfrm>
            <a:off x="5788375" y="5158334"/>
            <a:ext cx="504825" cy="452438"/>
            <a:chOff x="4801" y="2912"/>
            <a:chExt cx="960" cy="885"/>
          </a:xfrm>
        </p:grpSpPr>
        <p:grpSp>
          <p:nvGrpSpPr>
            <p:cNvPr id="75" name="Group 46">
              <a:extLst>
                <a:ext uri="{FF2B5EF4-FFF2-40B4-BE49-F238E27FC236}">
                  <a16:creationId xmlns:a16="http://schemas.microsoft.com/office/drawing/2014/main" id="{E9BC5BEE-486F-4DB6-B822-54D02857C9B0}"/>
                </a:ext>
              </a:extLst>
            </p:cNvPr>
            <p:cNvGrpSpPr>
              <a:grpSpLocks/>
            </p:cNvGrpSpPr>
            <p:nvPr/>
          </p:nvGrpSpPr>
          <p:grpSpPr bwMode="auto">
            <a:xfrm>
              <a:off x="4801" y="2912"/>
              <a:ext cx="960" cy="885"/>
              <a:chOff x="4083" y="688"/>
              <a:chExt cx="960" cy="885"/>
            </a:xfrm>
          </p:grpSpPr>
          <p:pic>
            <p:nvPicPr>
              <p:cNvPr id="77" name="Picture 47" descr="Ige">
                <a:extLst>
                  <a:ext uri="{FF2B5EF4-FFF2-40B4-BE49-F238E27FC236}">
                    <a16:creationId xmlns:a16="http://schemas.microsoft.com/office/drawing/2014/main" id="{23C1809C-35E5-4A10-9B0E-EBF2A65357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8" name="Picture 48" descr="Ige">
                <a:extLst>
                  <a:ext uri="{FF2B5EF4-FFF2-40B4-BE49-F238E27FC236}">
                    <a16:creationId xmlns:a16="http://schemas.microsoft.com/office/drawing/2014/main" id="{67BE6237-0A8C-43C6-955F-6F759EA125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9" name="Picture 49" descr="Ige">
                <a:extLst>
                  <a:ext uri="{FF2B5EF4-FFF2-40B4-BE49-F238E27FC236}">
                    <a16:creationId xmlns:a16="http://schemas.microsoft.com/office/drawing/2014/main" id="{ADE2643E-5B25-46DA-994B-80C1BC36EF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76" name="Picture 50" descr="memoryBcell">
              <a:extLst>
                <a:ext uri="{FF2B5EF4-FFF2-40B4-BE49-F238E27FC236}">
                  <a16:creationId xmlns:a16="http://schemas.microsoft.com/office/drawing/2014/main" id="{4A897B93-7B48-457C-BC94-FB78ACC0D1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3" y="3132"/>
              <a:ext cx="630" cy="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2" name="Group 51">
            <a:extLst>
              <a:ext uri="{FF2B5EF4-FFF2-40B4-BE49-F238E27FC236}">
                <a16:creationId xmlns:a16="http://schemas.microsoft.com/office/drawing/2014/main" id="{51CDA8C0-AF3C-458F-91AE-44961C079079}"/>
              </a:ext>
            </a:extLst>
          </p:cNvPr>
          <p:cNvGrpSpPr>
            <a:grpSpLocks/>
          </p:cNvGrpSpPr>
          <p:nvPr/>
        </p:nvGrpSpPr>
        <p:grpSpPr bwMode="auto">
          <a:xfrm>
            <a:off x="5851875" y="3193006"/>
            <a:ext cx="504825" cy="452438"/>
            <a:chOff x="4801" y="2912"/>
            <a:chExt cx="960" cy="885"/>
          </a:xfrm>
        </p:grpSpPr>
        <p:grpSp>
          <p:nvGrpSpPr>
            <p:cNvPr id="70" name="Group 52">
              <a:extLst>
                <a:ext uri="{FF2B5EF4-FFF2-40B4-BE49-F238E27FC236}">
                  <a16:creationId xmlns:a16="http://schemas.microsoft.com/office/drawing/2014/main" id="{67838FFE-2BCF-4C3A-9ADD-2AE58E02927B}"/>
                </a:ext>
              </a:extLst>
            </p:cNvPr>
            <p:cNvGrpSpPr>
              <a:grpSpLocks/>
            </p:cNvGrpSpPr>
            <p:nvPr/>
          </p:nvGrpSpPr>
          <p:grpSpPr bwMode="auto">
            <a:xfrm>
              <a:off x="4801" y="2912"/>
              <a:ext cx="960" cy="885"/>
              <a:chOff x="4083" y="688"/>
              <a:chExt cx="960" cy="885"/>
            </a:xfrm>
          </p:grpSpPr>
          <p:pic>
            <p:nvPicPr>
              <p:cNvPr id="72" name="Picture 53" descr="Ige">
                <a:extLst>
                  <a:ext uri="{FF2B5EF4-FFF2-40B4-BE49-F238E27FC236}">
                    <a16:creationId xmlns:a16="http://schemas.microsoft.com/office/drawing/2014/main" id="{B75ABB33-182B-4931-B5C0-88DC1C1084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3" name="Picture 54" descr="Ige">
                <a:extLst>
                  <a:ext uri="{FF2B5EF4-FFF2-40B4-BE49-F238E27FC236}">
                    <a16:creationId xmlns:a16="http://schemas.microsoft.com/office/drawing/2014/main" id="{C18324D3-42C6-45B7-9423-7BDF3A07EA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4" name="Picture 55" descr="Ige">
                <a:extLst>
                  <a:ext uri="{FF2B5EF4-FFF2-40B4-BE49-F238E27FC236}">
                    <a16:creationId xmlns:a16="http://schemas.microsoft.com/office/drawing/2014/main" id="{ABAA9CD6-38B4-4ECD-AD67-D0045217C5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71" name="Picture 56" descr="memoryBcell">
              <a:extLst>
                <a:ext uri="{FF2B5EF4-FFF2-40B4-BE49-F238E27FC236}">
                  <a16:creationId xmlns:a16="http://schemas.microsoft.com/office/drawing/2014/main" id="{15510CAE-03A4-46DF-9D8E-0C238012249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3" y="3132"/>
              <a:ext cx="630" cy="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3" name="Group 57">
            <a:extLst>
              <a:ext uri="{FF2B5EF4-FFF2-40B4-BE49-F238E27FC236}">
                <a16:creationId xmlns:a16="http://schemas.microsoft.com/office/drawing/2014/main" id="{1C0E120F-3B62-4484-8A1B-80A765FA81C8}"/>
              </a:ext>
            </a:extLst>
          </p:cNvPr>
          <p:cNvGrpSpPr>
            <a:grpSpLocks/>
          </p:cNvGrpSpPr>
          <p:nvPr/>
        </p:nvGrpSpPr>
        <p:grpSpPr bwMode="auto">
          <a:xfrm>
            <a:off x="4086576" y="4275683"/>
            <a:ext cx="504825" cy="452438"/>
            <a:chOff x="4801" y="2912"/>
            <a:chExt cx="960" cy="885"/>
          </a:xfrm>
        </p:grpSpPr>
        <p:grpSp>
          <p:nvGrpSpPr>
            <p:cNvPr id="65" name="Group 58">
              <a:extLst>
                <a:ext uri="{FF2B5EF4-FFF2-40B4-BE49-F238E27FC236}">
                  <a16:creationId xmlns:a16="http://schemas.microsoft.com/office/drawing/2014/main" id="{9A23A0A4-413C-4096-A2AA-FC1A29C42C34}"/>
                </a:ext>
              </a:extLst>
            </p:cNvPr>
            <p:cNvGrpSpPr>
              <a:grpSpLocks/>
            </p:cNvGrpSpPr>
            <p:nvPr/>
          </p:nvGrpSpPr>
          <p:grpSpPr bwMode="auto">
            <a:xfrm>
              <a:off x="4801" y="2912"/>
              <a:ext cx="960" cy="885"/>
              <a:chOff x="4083" y="688"/>
              <a:chExt cx="960" cy="885"/>
            </a:xfrm>
          </p:grpSpPr>
          <p:pic>
            <p:nvPicPr>
              <p:cNvPr id="67" name="Picture 59" descr="Ige">
                <a:extLst>
                  <a:ext uri="{FF2B5EF4-FFF2-40B4-BE49-F238E27FC236}">
                    <a16:creationId xmlns:a16="http://schemas.microsoft.com/office/drawing/2014/main" id="{ECB39245-EB18-4BB8-9AC7-E6C6316010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8" name="Picture 60" descr="Ige">
                <a:extLst>
                  <a:ext uri="{FF2B5EF4-FFF2-40B4-BE49-F238E27FC236}">
                    <a16:creationId xmlns:a16="http://schemas.microsoft.com/office/drawing/2014/main" id="{0773CAF3-C493-4F7C-A0CA-24EEF179B2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9" name="Picture 61" descr="Ige">
                <a:extLst>
                  <a:ext uri="{FF2B5EF4-FFF2-40B4-BE49-F238E27FC236}">
                    <a16:creationId xmlns:a16="http://schemas.microsoft.com/office/drawing/2014/main" id="{46E04E06-9C43-439F-9A50-3DBC36E8BB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66" name="Picture 62" descr="memoryBcell">
              <a:extLst>
                <a:ext uri="{FF2B5EF4-FFF2-40B4-BE49-F238E27FC236}">
                  <a16:creationId xmlns:a16="http://schemas.microsoft.com/office/drawing/2014/main" id="{2805A5B0-820E-4766-A221-7935391D12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3" y="3132"/>
              <a:ext cx="630" cy="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64" name="Text Box 63">
            <a:extLst>
              <a:ext uri="{FF2B5EF4-FFF2-40B4-BE49-F238E27FC236}">
                <a16:creationId xmlns:a16="http://schemas.microsoft.com/office/drawing/2014/main" id="{AC97304A-8DA2-4407-834F-6564CE854548}"/>
              </a:ext>
            </a:extLst>
          </p:cNvPr>
          <p:cNvSpPr txBox="1">
            <a:spLocks noChangeArrowheads="1"/>
          </p:cNvSpPr>
          <p:nvPr/>
        </p:nvSpPr>
        <p:spPr bwMode="auto">
          <a:xfrm>
            <a:off x="1427136" y="4393181"/>
            <a:ext cx="312534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Re-circulating mémoire les cellules B</a:t>
            </a:r>
          </a:p>
        </p:txBody>
      </p:sp>
    </p:spTree>
    <p:extLst>
      <p:ext uri="{BB962C8B-B14F-4D97-AF65-F5344CB8AC3E}">
        <p14:creationId xmlns:p14="http://schemas.microsoft.com/office/powerpoint/2010/main" val="38821442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82CDC-2C9F-444D-AF09-B58BBEEC37E5}"/>
              </a:ext>
            </a:extLst>
          </p:cNvPr>
          <p:cNvSpPr>
            <a:spLocks noGrp="1"/>
          </p:cNvSpPr>
          <p:nvPr>
            <p:ph type="title"/>
          </p:nvPr>
        </p:nvSpPr>
        <p:spPr>
          <a:solidFill>
            <a:srgbClr val="0070C0"/>
          </a:solidFill>
        </p:spPr>
        <p:txBody>
          <a:bodyPr>
            <a:normAutofit fontScale="90000"/>
          </a:bodyPr>
          <a:lstStyle/>
          <a:p>
            <a:r>
              <a:rPr lang="fr-CH" dirty="0">
                <a:solidFill>
                  <a:schemeClr val="bg1"/>
                </a:solidFill>
              </a:rPr>
              <a:t>Réponse des cellules B T-dépendante | La réaction folliculaire</a:t>
            </a:r>
          </a:p>
        </p:txBody>
      </p:sp>
      <p:sp>
        <p:nvSpPr>
          <p:cNvPr id="3" name="Content Placeholder 2">
            <a:extLst>
              <a:ext uri="{FF2B5EF4-FFF2-40B4-BE49-F238E27FC236}">
                <a16:creationId xmlns:a16="http://schemas.microsoft.com/office/drawing/2014/main" id="{B5DD6BF9-CA2D-4D86-8E4E-640C41035F34}"/>
              </a:ext>
            </a:extLst>
          </p:cNvPr>
          <p:cNvSpPr>
            <a:spLocks noGrp="1"/>
          </p:cNvSpPr>
          <p:nvPr>
            <p:ph idx="1"/>
          </p:nvPr>
        </p:nvSpPr>
        <p:spPr>
          <a:xfrm>
            <a:off x="99517" y="1111174"/>
            <a:ext cx="4643171" cy="5365216"/>
          </a:xfrm>
        </p:spPr>
        <p:txBody>
          <a:bodyPr>
            <a:normAutofit fontScale="92500" lnSpcReduction="10000"/>
          </a:bodyPr>
          <a:lstStyle/>
          <a:p>
            <a:pPr marL="0" indent="0">
              <a:buNone/>
            </a:pPr>
            <a:r>
              <a:rPr lang="fr-CH" sz="1600" dirty="0"/>
              <a:t>Signal 1 et 2 lancent l’expansion clonale des cellules B et leur différenciation (réaction extra-folliculaire et folliculaire).</a:t>
            </a:r>
          </a:p>
          <a:p>
            <a:pPr marL="0" indent="0">
              <a:buNone/>
            </a:pPr>
            <a:r>
              <a:rPr lang="fr-CH" sz="1600" b="1" dirty="0"/>
              <a:t>Réaction extra-folliculaire: </a:t>
            </a:r>
          </a:p>
          <a:p>
            <a:pPr marL="742950" lvl="1" indent="-285750">
              <a:buFontTx/>
              <a:buChar char="•"/>
            </a:pPr>
            <a:r>
              <a:rPr lang="fr-CH" sz="1600" dirty="0"/>
              <a:t>Une partie des cellules B se différentient immédiatement en plasmocytes produisant des IgM</a:t>
            </a:r>
          </a:p>
          <a:p>
            <a:pPr marL="742950" lvl="1" indent="-285750">
              <a:buFontTx/>
              <a:buChar char="•"/>
            </a:pPr>
            <a:r>
              <a:rPr lang="fr-CH" sz="1600" dirty="0"/>
              <a:t>Rapide, sans mémoire, de faible affinité</a:t>
            </a:r>
          </a:p>
          <a:p>
            <a:pPr marL="742950" lvl="1" indent="-285750">
              <a:buFontTx/>
              <a:buChar char="•"/>
            </a:pPr>
            <a:r>
              <a:rPr lang="fr-CH" sz="1600" dirty="0"/>
              <a:t>Garantit une première ligne de défense</a:t>
            </a:r>
          </a:p>
          <a:p>
            <a:pPr marL="0" indent="0">
              <a:buNone/>
            </a:pPr>
            <a:r>
              <a:rPr lang="fr-CH" sz="1600" b="1" dirty="0"/>
              <a:t>Réaction folliculaire: </a:t>
            </a:r>
            <a:r>
              <a:rPr lang="fr-CH" sz="1600" dirty="0"/>
              <a:t>plusieurs phases</a:t>
            </a:r>
          </a:p>
          <a:p>
            <a:pPr marL="742950" lvl="1" indent="-285750">
              <a:buFontTx/>
              <a:buChar char="•"/>
            </a:pPr>
            <a:r>
              <a:rPr lang="fr-CH" sz="1600" dirty="0"/>
              <a:t>les cellules B se divisent activement dans le follicule</a:t>
            </a:r>
          </a:p>
          <a:p>
            <a:pPr marL="742950" lvl="1" indent="-285750">
              <a:buFontTx/>
              <a:buChar char="•"/>
            </a:pPr>
            <a:r>
              <a:rPr lang="fr-CH" sz="1600" dirty="0"/>
              <a:t>L’hyper-mutation somatique augmente l’affinité des </a:t>
            </a:r>
            <a:r>
              <a:rPr lang="fr-CH" sz="1600" dirty="0" err="1"/>
              <a:t>Ig</a:t>
            </a:r>
            <a:endParaRPr lang="fr-CH" sz="1600" dirty="0"/>
          </a:p>
          <a:p>
            <a:pPr marL="742950" lvl="1" indent="-285750">
              <a:buFontTx/>
              <a:buChar char="•"/>
            </a:pPr>
            <a:r>
              <a:rPr lang="fr-CH" sz="1600" dirty="0"/>
              <a:t>recombinaison de commutation de classe (IgM </a:t>
            </a:r>
            <a:r>
              <a:rPr lang="fr-CH" sz="1600" dirty="0">
                <a:sym typeface="Wingdings" panose="05000000000000000000" pitchFamily="2" charset="2"/>
              </a:rPr>
              <a:t></a:t>
            </a:r>
            <a:r>
              <a:rPr lang="fr-CH" sz="1600" dirty="0"/>
              <a:t> </a:t>
            </a:r>
            <a:r>
              <a:rPr lang="fr-CH" sz="1600" dirty="0" err="1"/>
              <a:t>IgA</a:t>
            </a:r>
            <a:r>
              <a:rPr lang="fr-CH" sz="1600" dirty="0"/>
              <a:t>, IgG ou IgE)</a:t>
            </a:r>
          </a:p>
          <a:p>
            <a:pPr marL="742950" lvl="1" indent="-285750">
              <a:buFontTx/>
              <a:buChar char="•"/>
            </a:pPr>
            <a:r>
              <a:rPr lang="fr-CH" sz="1600" dirty="0"/>
              <a:t>la sélection (FDC, Th) garantit la spécificité de la responsa</a:t>
            </a:r>
          </a:p>
          <a:p>
            <a:pPr marL="742950" lvl="1" indent="-285750">
              <a:buFontTx/>
              <a:buChar char="•"/>
            </a:pPr>
            <a:r>
              <a:rPr lang="fr-CH" sz="1600" dirty="0"/>
              <a:t>Donne lieu à des cellules B à mémoire, à affinité élevée</a:t>
            </a:r>
          </a:p>
          <a:p>
            <a:pPr marL="742950" lvl="1" indent="-285750">
              <a:buFontTx/>
              <a:buChar char="•"/>
            </a:pPr>
            <a:r>
              <a:rPr lang="fr-CH" sz="1600" dirty="0"/>
              <a:t>Implique une modification d’ADN irréversible</a:t>
            </a:r>
          </a:p>
          <a:p>
            <a:pPr marL="742950" lvl="1" indent="-285750">
              <a:buFontTx/>
              <a:buChar char="•"/>
            </a:pPr>
            <a:r>
              <a:rPr lang="fr-CH" sz="1600" dirty="0"/>
              <a:t>A lieu dans le centre germinatif des organes lymphoïdes secondaires</a:t>
            </a:r>
            <a:endParaRPr lang="fr-CH" sz="1800" dirty="0"/>
          </a:p>
        </p:txBody>
      </p:sp>
      <p:pic>
        <p:nvPicPr>
          <p:cNvPr id="4" name="Image 4" descr="dia_25.jpg">
            <a:extLst>
              <a:ext uri="{FF2B5EF4-FFF2-40B4-BE49-F238E27FC236}">
                <a16:creationId xmlns:a16="http://schemas.microsoft.com/office/drawing/2014/main" id="{B275C982-8F8A-4F60-AA3A-9C5DC297146B}"/>
              </a:ext>
            </a:extLst>
          </p:cNvPr>
          <p:cNvPicPr>
            <a:picLocks noChangeAspect="1"/>
          </p:cNvPicPr>
          <p:nvPr/>
        </p:nvPicPr>
        <p:blipFill rotWithShape="1">
          <a:blip r:embed="rId2">
            <a:extLst>
              <a:ext uri="{28A0092B-C50C-407E-A947-70E740481C1C}">
                <a14:useLocalDpi xmlns:a14="http://schemas.microsoft.com/office/drawing/2010/main" val="0"/>
              </a:ext>
            </a:extLst>
          </a:blip>
          <a:srcRect l="4104" r="5250"/>
          <a:stretch/>
        </p:blipFill>
        <p:spPr>
          <a:xfrm>
            <a:off x="4742688" y="1620922"/>
            <a:ext cx="4401312" cy="4855468"/>
          </a:xfrm>
          <a:prstGeom prst="rect">
            <a:avLst/>
          </a:prstGeom>
        </p:spPr>
      </p:pic>
    </p:spTree>
    <p:extLst>
      <p:ext uri="{BB962C8B-B14F-4D97-AF65-F5344CB8AC3E}">
        <p14:creationId xmlns:p14="http://schemas.microsoft.com/office/powerpoint/2010/main" val="22276781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D2C3F-06A0-4027-AF26-A8356D084BE0}"/>
              </a:ext>
            </a:extLst>
          </p:cNvPr>
          <p:cNvSpPr>
            <a:spLocks noGrp="1"/>
          </p:cNvSpPr>
          <p:nvPr>
            <p:ph type="title"/>
          </p:nvPr>
        </p:nvSpPr>
        <p:spPr>
          <a:solidFill>
            <a:srgbClr val="0070C0"/>
          </a:solidFill>
        </p:spPr>
        <p:txBody>
          <a:bodyPr/>
          <a:lstStyle/>
          <a:p>
            <a:r>
              <a:rPr lang="fr-CH" dirty="0">
                <a:solidFill>
                  <a:schemeClr val="bg1"/>
                </a:solidFill>
              </a:rPr>
              <a:t>Conclusion | Réponse des cellules B</a:t>
            </a:r>
            <a:endParaRPr lang="en-GB" dirty="0">
              <a:solidFill>
                <a:schemeClr val="bg1"/>
              </a:solidFill>
            </a:endParaRPr>
          </a:p>
        </p:txBody>
      </p:sp>
      <p:graphicFrame>
        <p:nvGraphicFramePr>
          <p:cNvPr id="5" name="Object 7">
            <a:extLst>
              <a:ext uri="{FF2B5EF4-FFF2-40B4-BE49-F238E27FC236}">
                <a16:creationId xmlns:a16="http://schemas.microsoft.com/office/drawing/2014/main" id="{95778708-A975-4E5A-807A-893E39124677}"/>
              </a:ext>
            </a:extLst>
          </p:cNvPr>
          <p:cNvGraphicFramePr>
            <a:graphicFrameLocks noChangeAspect="1"/>
          </p:cNvGraphicFramePr>
          <p:nvPr/>
        </p:nvGraphicFramePr>
        <p:xfrm>
          <a:off x="984932" y="1835961"/>
          <a:ext cx="1030287" cy="920750"/>
        </p:xfrm>
        <a:graphic>
          <a:graphicData uri="http://schemas.openxmlformats.org/presentationml/2006/ole">
            <mc:AlternateContent xmlns:mc="http://schemas.openxmlformats.org/markup-compatibility/2006">
              <mc:Choice xmlns:v="urn:schemas-microsoft-com:vml" Requires="v">
                <p:oleObj spid="_x0000_s2356" name="Image" r:id="rId3" imgW="1917460" imgH="1713681" progId="Photoshop.Image.6">
                  <p:embed/>
                </p:oleObj>
              </mc:Choice>
              <mc:Fallback>
                <p:oleObj name="Image" r:id="rId3" imgW="1917460" imgH="1713681" progId="Photoshop.Image.6">
                  <p:embed/>
                  <p:pic>
                    <p:nvPicPr>
                      <p:cNvPr id="121963"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932" y="1835961"/>
                        <a:ext cx="1030287" cy="920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6" name="Text Box 10">
            <a:extLst>
              <a:ext uri="{FF2B5EF4-FFF2-40B4-BE49-F238E27FC236}">
                <a16:creationId xmlns:a16="http://schemas.microsoft.com/office/drawing/2014/main" id="{ED7C16AB-3E43-4B2E-B1FF-45EA29FE84CC}"/>
              </a:ext>
            </a:extLst>
          </p:cNvPr>
          <p:cNvSpPr txBox="1">
            <a:spLocks noChangeArrowheads="1"/>
          </p:cNvSpPr>
          <p:nvPr/>
        </p:nvSpPr>
        <p:spPr bwMode="auto">
          <a:xfrm>
            <a:off x="1313544" y="2228074"/>
            <a:ext cx="280987"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B</a:t>
            </a:r>
            <a:endParaRPr lang="en-US" sz="1400" b="0">
              <a:latin typeface="+mj-lt"/>
            </a:endParaRPr>
          </a:p>
        </p:txBody>
      </p:sp>
      <p:sp>
        <p:nvSpPr>
          <p:cNvPr id="7" name="Line 11">
            <a:extLst>
              <a:ext uri="{FF2B5EF4-FFF2-40B4-BE49-F238E27FC236}">
                <a16:creationId xmlns:a16="http://schemas.microsoft.com/office/drawing/2014/main" id="{4C1F3970-5DFE-4E9F-9833-569625D9014D}"/>
              </a:ext>
            </a:extLst>
          </p:cNvPr>
          <p:cNvSpPr>
            <a:spLocks noChangeShapeType="1"/>
          </p:cNvSpPr>
          <p:nvPr/>
        </p:nvSpPr>
        <p:spPr bwMode="auto">
          <a:xfrm>
            <a:off x="849994" y="6134911"/>
            <a:ext cx="7943850"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8" name="Text Box 12">
            <a:extLst>
              <a:ext uri="{FF2B5EF4-FFF2-40B4-BE49-F238E27FC236}">
                <a16:creationId xmlns:a16="http://schemas.microsoft.com/office/drawing/2014/main" id="{7305E65E-5A06-42E8-AD09-E7076088A6AF}"/>
              </a:ext>
            </a:extLst>
          </p:cNvPr>
          <p:cNvSpPr txBox="1">
            <a:spLocks noChangeArrowheads="1"/>
          </p:cNvSpPr>
          <p:nvPr/>
        </p:nvSpPr>
        <p:spPr bwMode="auto">
          <a:xfrm>
            <a:off x="820396" y="6261895"/>
            <a:ext cx="180184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Temps après l’infection</a:t>
            </a:r>
            <a:endParaRPr lang="fr-FR" sz="1400" dirty="0">
              <a:latin typeface="+mj-lt"/>
            </a:endParaRPr>
          </a:p>
        </p:txBody>
      </p:sp>
      <p:sp>
        <p:nvSpPr>
          <p:cNvPr id="9" name="Line 13">
            <a:extLst>
              <a:ext uri="{FF2B5EF4-FFF2-40B4-BE49-F238E27FC236}">
                <a16:creationId xmlns:a16="http://schemas.microsoft.com/office/drawing/2014/main" id="{9A7C8789-1A0E-4CB9-B303-2FFAFBC84DE5}"/>
              </a:ext>
            </a:extLst>
          </p:cNvPr>
          <p:cNvSpPr>
            <a:spLocks noChangeShapeType="1"/>
          </p:cNvSpPr>
          <p:nvPr/>
        </p:nvSpPr>
        <p:spPr bwMode="auto">
          <a:xfrm flipV="1">
            <a:off x="849994" y="1456549"/>
            <a:ext cx="0" cy="466725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0" name="Text Box 14">
            <a:extLst>
              <a:ext uri="{FF2B5EF4-FFF2-40B4-BE49-F238E27FC236}">
                <a16:creationId xmlns:a16="http://schemas.microsoft.com/office/drawing/2014/main" id="{B55BFEB5-3883-4BBF-A038-1596F3EFD81F}"/>
              </a:ext>
            </a:extLst>
          </p:cNvPr>
          <p:cNvSpPr txBox="1">
            <a:spLocks noChangeArrowheads="1"/>
          </p:cNvSpPr>
          <p:nvPr/>
        </p:nvSpPr>
        <p:spPr bwMode="auto">
          <a:xfrm>
            <a:off x="355430" y="989825"/>
            <a:ext cx="349702" cy="2240810"/>
          </a:xfrm>
          <a:prstGeom prst="rect">
            <a:avLst/>
          </a:prstGeom>
          <a:solidFill>
            <a:schemeClr val="bg1">
              <a:lumMod val="85000"/>
            </a:schemeClr>
          </a:solidFill>
          <a:ln w="9525">
            <a:noFill/>
            <a:miter lim="800000"/>
            <a:headEnd/>
            <a:tailEnd/>
          </a:ln>
        </p:spPr>
        <p:txBody>
          <a:bodyPr vert="vert270" wrap="square"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a:r>
              <a:rPr lang="fr-CH" sz="1800" b="0" dirty="0">
                <a:latin typeface="+mj-lt"/>
              </a:rPr>
              <a:t>Réponse TI</a:t>
            </a:r>
          </a:p>
        </p:txBody>
      </p:sp>
      <p:graphicFrame>
        <p:nvGraphicFramePr>
          <p:cNvPr id="12" name="Object 6">
            <a:extLst>
              <a:ext uri="{FF2B5EF4-FFF2-40B4-BE49-F238E27FC236}">
                <a16:creationId xmlns:a16="http://schemas.microsoft.com/office/drawing/2014/main" id="{EB91ED47-F750-4191-9EAB-BA8593A1FF8F}"/>
              </a:ext>
            </a:extLst>
          </p:cNvPr>
          <p:cNvGraphicFramePr>
            <a:graphicFrameLocks noChangeAspect="1"/>
          </p:cNvGraphicFramePr>
          <p:nvPr/>
        </p:nvGraphicFramePr>
        <p:xfrm>
          <a:off x="984932" y="4298174"/>
          <a:ext cx="1030287" cy="920750"/>
        </p:xfrm>
        <a:graphic>
          <a:graphicData uri="http://schemas.openxmlformats.org/presentationml/2006/ole">
            <mc:AlternateContent xmlns:mc="http://schemas.openxmlformats.org/markup-compatibility/2006">
              <mc:Choice xmlns:v="urn:schemas-microsoft-com:vml" Requires="v">
                <p:oleObj spid="_x0000_s2357" name="Image" r:id="rId5" imgW="1917460" imgH="1713681" progId="Photoshop.Image.6">
                  <p:embed/>
                </p:oleObj>
              </mc:Choice>
              <mc:Fallback>
                <p:oleObj name="Image" r:id="rId5" imgW="1917460" imgH="1713681" progId="Photoshop.Image.6">
                  <p:embed/>
                  <p:pic>
                    <p:nvPicPr>
                      <p:cNvPr id="121961"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932" y="4298174"/>
                        <a:ext cx="1030287" cy="920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13" name="Text Box 17">
            <a:extLst>
              <a:ext uri="{FF2B5EF4-FFF2-40B4-BE49-F238E27FC236}">
                <a16:creationId xmlns:a16="http://schemas.microsoft.com/office/drawing/2014/main" id="{469E0AAF-BFDC-4C89-8DA7-DD26826F362F}"/>
              </a:ext>
            </a:extLst>
          </p:cNvPr>
          <p:cNvSpPr txBox="1">
            <a:spLocks noChangeArrowheads="1"/>
          </p:cNvSpPr>
          <p:nvPr/>
        </p:nvSpPr>
        <p:spPr bwMode="auto">
          <a:xfrm>
            <a:off x="1324657" y="4701399"/>
            <a:ext cx="280987"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B</a:t>
            </a:r>
            <a:endParaRPr lang="en-US" sz="1400" b="0">
              <a:latin typeface="+mj-lt"/>
            </a:endParaRPr>
          </a:p>
        </p:txBody>
      </p:sp>
      <p:sp>
        <p:nvSpPr>
          <p:cNvPr id="14" name="Line 18">
            <a:extLst>
              <a:ext uri="{FF2B5EF4-FFF2-40B4-BE49-F238E27FC236}">
                <a16:creationId xmlns:a16="http://schemas.microsoft.com/office/drawing/2014/main" id="{085E2E11-07DD-42A3-ADB9-706B8511D704}"/>
              </a:ext>
            </a:extLst>
          </p:cNvPr>
          <p:cNvSpPr>
            <a:spLocks noChangeShapeType="1"/>
          </p:cNvSpPr>
          <p:nvPr/>
        </p:nvSpPr>
        <p:spPr bwMode="auto">
          <a:xfrm>
            <a:off x="849993" y="3236136"/>
            <a:ext cx="7978775" cy="0"/>
          </a:xfrm>
          <a:prstGeom prst="line">
            <a:avLst/>
          </a:prstGeom>
          <a:noFill/>
          <a:ln w="9525">
            <a:solidFill>
              <a:schemeClr val="tx1"/>
            </a:solidFill>
            <a:prstDash val="dash"/>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6" name="Oval 20">
            <a:extLst>
              <a:ext uri="{FF2B5EF4-FFF2-40B4-BE49-F238E27FC236}">
                <a16:creationId xmlns:a16="http://schemas.microsoft.com/office/drawing/2014/main" id="{2C51F51F-4428-48A7-BF29-34130E49671B}"/>
              </a:ext>
            </a:extLst>
          </p:cNvPr>
          <p:cNvSpPr>
            <a:spLocks noChangeArrowheads="1"/>
          </p:cNvSpPr>
          <p:nvPr/>
        </p:nvSpPr>
        <p:spPr bwMode="auto">
          <a:xfrm>
            <a:off x="1337356" y="4067986"/>
            <a:ext cx="142875" cy="153988"/>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17" name="AutoShape 21">
            <a:extLst>
              <a:ext uri="{FF2B5EF4-FFF2-40B4-BE49-F238E27FC236}">
                <a16:creationId xmlns:a16="http://schemas.microsoft.com/office/drawing/2014/main" id="{D2A5F4AA-884C-4742-9015-20C68FEE36B2}"/>
              </a:ext>
            </a:extLst>
          </p:cNvPr>
          <p:cNvSpPr>
            <a:spLocks noChangeArrowheads="1"/>
          </p:cNvSpPr>
          <p:nvPr/>
        </p:nvSpPr>
        <p:spPr bwMode="auto">
          <a:xfrm>
            <a:off x="1361168" y="399178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18" name="AutoShape 22">
            <a:extLst>
              <a:ext uri="{FF2B5EF4-FFF2-40B4-BE49-F238E27FC236}">
                <a16:creationId xmlns:a16="http://schemas.microsoft.com/office/drawing/2014/main" id="{5DB3A8BF-2EDB-4D27-AACC-5CF56E5AA6C4}"/>
              </a:ext>
            </a:extLst>
          </p:cNvPr>
          <p:cNvSpPr>
            <a:spLocks noChangeArrowheads="1"/>
          </p:cNvSpPr>
          <p:nvPr/>
        </p:nvSpPr>
        <p:spPr bwMode="auto">
          <a:xfrm flipV="1">
            <a:off x="1367518" y="421403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19" name="AutoShape 23">
            <a:extLst>
              <a:ext uri="{FF2B5EF4-FFF2-40B4-BE49-F238E27FC236}">
                <a16:creationId xmlns:a16="http://schemas.microsoft.com/office/drawing/2014/main" id="{2AD24BD5-9BFA-479C-B1F0-2DAFE5A4D998}"/>
              </a:ext>
            </a:extLst>
          </p:cNvPr>
          <p:cNvSpPr>
            <a:spLocks noChangeArrowheads="1"/>
          </p:cNvSpPr>
          <p:nvPr/>
        </p:nvSpPr>
        <p:spPr bwMode="auto">
          <a:xfrm rot="5400000">
            <a:off x="1475468" y="410608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0" name="AutoShape 24">
            <a:extLst>
              <a:ext uri="{FF2B5EF4-FFF2-40B4-BE49-F238E27FC236}">
                <a16:creationId xmlns:a16="http://schemas.microsoft.com/office/drawing/2014/main" id="{54FB4002-8259-4249-A5E8-1F25B84F5369}"/>
              </a:ext>
            </a:extLst>
          </p:cNvPr>
          <p:cNvSpPr>
            <a:spLocks noChangeArrowheads="1"/>
          </p:cNvSpPr>
          <p:nvPr/>
        </p:nvSpPr>
        <p:spPr bwMode="auto">
          <a:xfrm rot="16200000">
            <a:off x="1253218" y="410608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2" name="Freeform 26">
            <a:extLst>
              <a:ext uri="{FF2B5EF4-FFF2-40B4-BE49-F238E27FC236}">
                <a16:creationId xmlns:a16="http://schemas.microsoft.com/office/drawing/2014/main" id="{53E58A6D-806A-4B7B-8871-B0051FB8108F}"/>
              </a:ext>
            </a:extLst>
          </p:cNvPr>
          <p:cNvSpPr>
            <a:spLocks/>
          </p:cNvSpPr>
          <p:nvPr/>
        </p:nvSpPr>
        <p:spPr bwMode="auto">
          <a:xfrm>
            <a:off x="1235756" y="1483536"/>
            <a:ext cx="931862" cy="714375"/>
          </a:xfrm>
          <a:custGeom>
            <a:avLst/>
            <a:gdLst>
              <a:gd name="T0" fmla="*/ 0 w 588"/>
              <a:gd name="T1" fmla="*/ 0 h 450"/>
              <a:gd name="T2" fmla="*/ 132 w 588"/>
              <a:gd name="T3" fmla="*/ 42 h 450"/>
              <a:gd name="T4" fmla="*/ 252 w 588"/>
              <a:gd name="T5" fmla="*/ 42 h 450"/>
              <a:gd name="T6" fmla="*/ 384 w 588"/>
              <a:gd name="T7" fmla="*/ 78 h 450"/>
              <a:gd name="T8" fmla="*/ 420 w 588"/>
              <a:gd name="T9" fmla="*/ 114 h 450"/>
              <a:gd name="T10" fmla="*/ 516 w 588"/>
              <a:gd name="T11" fmla="*/ 216 h 450"/>
              <a:gd name="T12" fmla="*/ 552 w 588"/>
              <a:gd name="T13" fmla="*/ 276 h 450"/>
              <a:gd name="T14" fmla="*/ 558 w 588"/>
              <a:gd name="T15" fmla="*/ 336 h 450"/>
              <a:gd name="T16" fmla="*/ 588 w 588"/>
              <a:gd name="T17" fmla="*/ 450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88"/>
              <a:gd name="T28" fmla="*/ 0 h 450"/>
              <a:gd name="T29" fmla="*/ 588 w 588"/>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88" h="450">
                <a:moveTo>
                  <a:pt x="0" y="0"/>
                </a:moveTo>
                <a:cubicBezTo>
                  <a:pt x="45" y="17"/>
                  <a:pt x="90" y="35"/>
                  <a:pt x="132" y="42"/>
                </a:cubicBezTo>
                <a:cubicBezTo>
                  <a:pt x="174" y="49"/>
                  <a:pt x="210" y="36"/>
                  <a:pt x="252" y="42"/>
                </a:cubicBezTo>
                <a:cubicBezTo>
                  <a:pt x="294" y="48"/>
                  <a:pt x="356" y="66"/>
                  <a:pt x="384" y="78"/>
                </a:cubicBezTo>
                <a:cubicBezTo>
                  <a:pt x="412" y="90"/>
                  <a:pt x="398" y="91"/>
                  <a:pt x="420" y="114"/>
                </a:cubicBezTo>
                <a:cubicBezTo>
                  <a:pt x="442" y="137"/>
                  <a:pt x="494" y="189"/>
                  <a:pt x="516" y="216"/>
                </a:cubicBezTo>
                <a:cubicBezTo>
                  <a:pt x="538" y="243"/>
                  <a:pt x="545" y="256"/>
                  <a:pt x="552" y="276"/>
                </a:cubicBezTo>
                <a:cubicBezTo>
                  <a:pt x="559" y="296"/>
                  <a:pt x="552" y="307"/>
                  <a:pt x="558" y="336"/>
                </a:cubicBezTo>
                <a:cubicBezTo>
                  <a:pt x="564" y="365"/>
                  <a:pt x="583" y="429"/>
                  <a:pt x="588" y="450"/>
                </a:cubicBezTo>
              </a:path>
            </a:pathLst>
          </a:custGeom>
          <a:noFill/>
          <a:ln w="38100">
            <a:solidFill>
              <a:srgbClr val="CC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sz="1400">
              <a:latin typeface="+mj-lt"/>
            </a:endParaRPr>
          </a:p>
        </p:txBody>
      </p:sp>
      <p:sp>
        <p:nvSpPr>
          <p:cNvPr id="36" name="Oval 28">
            <a:extLst>
              <a:ext uri="{FF2B5EF4-FFF2-40B4-BE49-F238E27FC236}">
                <a16:creationId xmlns:a16="http://schemas.microsoft.com/office/drawing/2014/main" id="{C0C5371D-EF86-4244-9A05-07CA4BCD312D}"/>
              </a:ext>
            </a:extLst>
          </p:cNvPr>
          <p:cNvSpPr>
            <a:spLocks noChangeArrowheads="1"/>
          </p:cNvSpPr>
          <p:nvPr/>
        </p:nvSpPr>
        <p:spPr bwMode="auto">
          <a:xfrm>
            <a:off x="1351446" y="1613711"/>
            <a:ext cx="142632" cy="153988"/>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37" name="AutoShape 29">
            <a:extLst>
              <a:ext uri="{FF2B5EF4-FFF2-40B4-BE49-F238E27FC236}">
                <a16:creationId xmlns:a16="http://schemas.microsoft.com/office/drawing/2014/main" id="{D0F56650-5A73-4374-B129-E2EE363519D9}"/>
              </a:ext>
            </a:extLst>
          </p:cNvPr>
          <p:cNvSpPr>
            <a:spLocks noChangeArrowheads="1"/>
          </p:cNvSpPr>
          <p:nvPr/>
        </p:nvSpPr>
        <p:spPr bwMode="auto">
          <a:xfrm>
            <a:off x="1375218" y="1537511"/>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8" name="AutoShape 30">
            <a:extLst>
              <a:ext uri="{FF2B5EF4-FFF2-40B4-BE49-F238E27FC236}">
                <a16:creationId xmlns:a16="http://schemas.microsoft.com/office/drawing/2014/main" id="{755D6AE4-208F-4D77-8B09-0F74198C26E7}"/>
              </a:ext>
            </a:extLst>
          </p:cNvPr>
          <p:cNvSpPr>
            <a:spLocks noChangeArrowheads="1"/>
          </p:cNvSpPr>
          <p:nvPr/>
        </p:nvSpPr>
        <p:spPr bwMode="auto">
          <a:xfrm flipV="1">
            <a:off x="1381558" y="1759761"/>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9" name="AutoShape 31">
            <a:extLst>
              <a:ext uri="{FF2B5EF4-FFF2-40B4-BE49-F238E27FC236}">
                <a16:creationId xmlns:a16="http://schemas.microsoft.com/office/drawing/2014/main" id="{524C337D-FE9B-467B-96B6-519318A6620B}"/>
              </a:ext>
            </a:extLst>
          </p:cNvPr>
          <p:cNvSpPr>
            <a:spLocks noChangeArrowheads="1"/>
          </p:cNvSpPr>
          <p:nvPr/>
        </p:nvSpPr>
        <p:spPr bwMode="auto">
          <a:xfrm rot="5400000">
            <a:off x="1489249" y="1651887"/>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40" name="AutoShape 32">
            <a:extLst>
              <a:ext uri="{FF2B5EF4-FFF2-40B4-BE49-F238E27FC236}">
                <a16:creationId xmlns:a16="http://schemas.microsoft.com/office/drawing/2014/main" id="{2ABB31E4-78EE-47B7-9A94-118C9F59E09E}"/>
              </a:ext>
            </a:extLst>
          </p:cNvPr>
          <p:cNvSpPr>
            <a:spLocks noChangeArrowheads="1"/>
          </p:cNvSpPr>
          <p:nvPr/>
        </p:nvSpPr>
        <p:spPr bwMode="auto">
          <a:xfrm rot="16200000">
            <a:off x="1267376" y="1651887"/>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1" name="Oval 34">
            <a:extLst>
              <a:ext uri="{FF2B5EF4-FFF2-40B4-BE49-F238E27FC236}">
                <a16:creationId xmlns:a16="http://schemas.microsoft.com/office/drawing/2014/main" id="{59AFBECB-B413-4EE2-BDB5-0FD20976E843}"/>
              </a:ext>
            </a:extLst>
          </p:cNvPr>
          <p:cNvSpPr>
            <a:spLocks noChangeArrowheads="1"/>
          </p:cNvSpPr>
          <p:nvPr/>
        </p:nvSpPr>
        <p:spPr bwMode="auto">
          <a:xfrm>
            <a:off x="1928313" y="2029636"/>
            <a:ext cx="142632" cy="153988"/>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32" name="AutoShape 35">
            <a:extLst>
              <a:ext uri="{FF2B5EF4-FFF2-40B4-BE49-F238E27FC236}">
                <a16:creationId xmlns:a16="http://schemas.microsoft.com/office/drawing/2014/main" id="{11B0173C-4949-4130-9BD6-103D1104811E}"/>
              </a:ext>
            </a:extLst>
          </p:cNvPr>
          <p:cNvSpPr>
            <a:spLocks noChangeArrowheads="1"/>
          </p:cNvSpPr>
          <p:nvPr/>
        </p:nvSpPr>
        <p:spPr bwMode="auto">
          <a:xfrm>
            <a:off x="1952085" y="1953436"/>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3" name="AutoShape 36">
            <a:extLst>
              <a:ext uri="{FF2B5EF4-FFF2-40B4-BE49-F238E27FC236}">
                <a16:creationId xmlns:a16="http://schemas.microsoft.com/office/drawing/2014/main" id="{7A92B9FB-BA64-4884-B039-D0357A8A606E}"/>
              </a:ext>
            </a:extLst>
          </p:cNvPr>
          <p:cNvSpPr>
            <a:spLocks noChangeArrowheads="1"/>
          </p:cNvSpPr>
          <p:nvPr/>
        </p:nvSpPr>
        <p:spPr bwMode="auto">
          <a:xfrm flipV="1">
            <a:off x="1958425" y="2175686"/>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4" name="AutoShape 37">
            <a:extLst>
              <a:ext uri="{FF2B5EF4-FFF2-40B4-BE49-F238E27FC236}">
                <a16:creationId xmlns:a16="http://schemas.microsoft.com/office/drawing/2014/main" id="{C80BE945-3623-4694-A586-2C296AA1B329}"/>
              </a:ext>
            </a:extLst>
          </p:cNvPr>
          <p:cNvSpPr>
            <a:spLocks noChangeArrowheads="1"/>
          </p:cNvSpPr>
          <p:nvPr/>
        </p:nvSpPr>
        <p:spPr bwMode="auto">
          <a:xfrm rot="5400000">
            <a:off x="2066116" y="2067812"/>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5" name="AutoShape 38">
            <a:extLst>
              <a:ext uri="{FF2B5EF4-FFF2-40B4-BE49-F238E27FC236}">
                <a16:creationId xmlns:a16="http://schemas.microsoft.com/office/drawing/2014/main" id="{6E15992E-A674-4CD5-AEC7-8E526745AD8D}"/>
              </a:ext>
            </a:extLst>
          </p:cNvPr>
          <p:cNvSpPr>
            <a:spLocks noChangeArrowheads="1"/>
          </p:cNvSpPr>
          <p:nvPr/>
        </p:nvSpPr>
        <p:spPr bwMode="auto">
          <a:xfrm rot="16200000">
            <a:off x="1844243" y="2067812"/>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6" name="Oval 40">
            <a:extLst>
              <a:ext uri="{FF2B5EF4-FFF2-40B4-BE49-F238E27FC236}">
                <a16:creationId xmlns:a16="http://schemas.microsoft.com/office/drawing/2014/main" id="{FC195B1E-4DB5-4AF1-BCD4-65A968CC6C8E}"/>
              </a:ext>
            </a:extLst>
          </p:cNvPr>
          <p:cNvSpPr>
            <a:spLocks noChangeArrowheads="1"/>
          </p:cNvSpPr>
          <p:nvPr/>
        </p:nvSpPr>
        <p:spPr bwMode="auto">
          <a:xfrm rot="17926359">
            <a:off x="1723254" y="1713504"/>
            <a:ext cx="142875" cy="153726"/>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27" name="AutoShape 41">
            <a:extLst>
              <a:ext uri="{FF2B5EF4-FFF2-40B4-BE49-F238E27FC236}">
                <a16:creationId xmlns:a16="http://schemas.microsoft.com/office/drawing/2014/main" id="{3FB6D178-B696-43F3-9522-C131CC0DC1E0}"/>
              </a:ext>
            </a:extLst>
          </p:cNvPr>
          <p:cNvSpPr>
            <a:spLocks noChangeArrowheads="1"/>
          </p:cNvSpPr>
          <p:nvPr/>
        </p:nvSpPr>
        <p:spPr bwMode="auto">
          <a:xfrm rot="17926359">
            <a:off x="1653557" y="1696523"/>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8" name="AutoShape 42">
            <a:extLst>
              <a:ext uri="{FF2B5EF4-FFF2-40B4-BE49-F238E27FC236}">
                <a16:creationId xmlns:a16="http://schemas.microsoft.com/office/drawing/2014/main" id="{7AA368A7-B5AD-4B1B-A8F3-777474F57135}"/>
              </a:ext>
            </a:extLst>
          </p:cNvPr>
          <p:cNvSpPr>
            <a:spLocks noChangeArrowheads="1"/>
          </p:cNvSpPr>
          <p:nvPr/>
        </p:nvSpPr>
        <p:spPr bwMode="auto">
          <a:xfrm rot="17926359" flipV="1">
            <a:off x="1851093" y="1797752"/>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9" name="AutoShape 43">
            <a:extLst>
              <a:ext uri="{FF2B5EF4-FFF2-40B4-BE49-F238E27FC236}">
                <a16:creationId xmlns:a16="http://schemas.microsoft.com/office/drawing/2014/main" id="{F9D7E406-9A5C-4BEE-A4EC-A1BA85C4F59A}"/>
              </a:ext>
            </a:extLst>
          </p:cNvPr>
          <p:cNvSpPr>
            <a:spLocks noChangeArrowheads="1"/>
          </p:cNvSpPr>
          <p:nvPr/>
        </p:nvSpPr>
        <p:spPr bwMode="auto">
          <a:xfrm rot="1726359">
            <a:off x="1808667" y="1651182"/>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0" name="AutoShape 44">
            <a:extLst>
              <a:ext uri="{FF2B5EF4-FFF2-40B4-BE49-F238E27FC236}">
                <a16:creationId xmlns:a16="http://schemas.microsoft.com/office/drawing/2014/main" id="{8E78ABBB-5D6A-4601-BF01-144D29FB0A66}"/>
              </a:ext>
            </a:extLst>
          </p:cNvPr>
          <p:cNvSpPr>
            <a:spLocks noChangeArrowheads="1"/>
          </p:cNvSpPr>
          <p:nvPr/>
        </p:nvSpPr>
        <p:spPr bwMode="auto">
          <a:xfrm rot="12526359">
            <a:off x="1701690" y="1845992"/>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41" name="Text Box 45">
            <a:extLst>
              <a:ext uri="{FF2B5EF4-FFF2-40B4-BE49-F238E27FC236}">
                <a16:creationId xmlns:a16="http://schemas.microsoft.com/office/drawing/2014/main" id="{0429A065-7463-42C7-B2B5-7075FE83931D}"/>
              </a:ext>
            </a:extLst>
          </p:cNvPr>
          <p:cNvSpPr txBox="1">
            <a:spLocks noChangeArrowheads="1"/>
          </p:cNvSpPr>
          <p:nvPr/>
        </p:nvSpPr>
        <p:spPr bwMode="auto">
          <a:xfrm>
            <a:off x="358633" y="3304891"/>
            <a:ext cx="349702" cy="2830020"/>
          </a:xfrm>
          <a:prstGeom prst="rect">
            <a:avLst/>
          </a:prstGeom>
          <a:solidFill>
            <a:schemeClr val="bg1">
              <a:lumMod val="85000"/>
            </a:schemeClr>
          </a:solidFill>
          <a:ln w="9525">
            <a:noFill/>
            <a:miter lim="800000"/>
            <a:headEnd/>
            <a:tailEnd/>
          </a:ln>
        </p:spPr>
        <p:txBody>
          <a:bodyPr vert="vert270" wrap="square"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a:r>
              <a:rPr lang="fr-CH" sz="1800" b="0" dirty="0">
                <a:latin typeface="+mj-lt"/>
              </a:rPr>
              <a:t>Réponse TD</a:t>
            </a:r>
            <a:endParaRPr lang="en-US" sz="1800" b="0" dirty="0">
              <a:latin typeface="+mj-lt"/>
            </a:endParaRPr>
          </a:p>
        </p:txBody>
      </p:sp>
      <p:sp>
        <p:nvSpPr>
          <p:cNvPr id="42" name="Text Box 46">
            <a:extLst>
              <a:ext uri="{FF2B5EF4-FFF2-40B4-BE49-F238E27FC236}">
                <a16:creationId xmlns:a16="http://schemas.microsoft.com/office/drawing/2014/main" id="{273F6239-4F9F-4B3B-BE1B-02426C7CEC9D}"/>
              </a:ext>
            </a:extLst>
          </p:cNvPr>
          <p:cNvSpPr txBox="1">
            <a:spLocks noChangeArrowheads="1"/>
          </p:cNvSpPr>
          <p:nvPr/>
        </p:nvSpPr>
        <p:spPr bwMode="auto">
          <a:xfrm>
            <a:off x="2681969" y="6261895"/>
            <a:ext cx="140032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Quelques heures</a:t>
            </a:r>
            <a:endParaRPr lang="en-US" sz="1400" b="0" dirty="0">
              <a:latin typeface="+mj-lt"/>
            </a:endParaRPr>
          </a:p>
        </p:txBody>
      </p:sp>
      <p:sp>
        <p:nvSpPr>
          <p:cNvPr id="43" name="Text Box 47">
            <a:extLst>
              <a:ext uri="{FF2B5EF4-FFF2-40B4-BE49-F238E27FC236}">
                <a16:creationId xmlns:a16="http://schemas.microsoft.com/office/drawing/2014/main" id="{A6D536DD-27FE-4C35-AD00-CB521391B4FD}"/>
              </a:ext>
            </a:extLst>
          </p:cNvPr>
          <p:cNvSpPr txBox="1">
            <a:spLocks noChangeArrowheads="1"/>
          </p:cNvSpPr>
          <p:nvPr/>
        </p:nvSpPr>
        <p:spPr bwMode="auto">
          <a:xfrm>
            <a:off x="967468" y="983475"/>
            <a:ext cx="162679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Polysaccharides</a:t>
            </a:r>
          </a:p>
          <a:p>
            <a:pPr eaLnBrk="1" hangingPunct="1"/>
            <a:r>
              <a:rPr lang="fr-CH" sz="1400" b="0" dirty="0">
                <a:latin typeface="+mj-lt"/>
              </a:rPr>
              <a:t>Lipopolysaccharides</a:t>
            </a:r>
            <a:endParaRPr lang="fr-FR" sz="1400" b="0" dirty="0">
              <a:latin typeface="+mj-lt"/>
            </a:endParaRPr>
          </a:p>
        </p:txBody>
      </p:sp>
      <p:sp>
        <p:nvSpPr>
          <p:cNvPr id="44" name="Text Box 48">
            <a:extLst>
              <a:ext uri="{FF2B5EF4-FFF2-40B4-BE49-F238E27FC236}">
                <a16:creationId xmlns:a16="http://schemas.microsoft.com/office/drawing/2014/main" id="{3D1B46FF-8296-473B-BE51-3B2FDA426DD6}"/>
              </a:ext>
            </a:extLst>
          </p:cNvPr>
          <p:cNvSpPr txBox="1">
            <a:spLocks noChangeArrowheads="1"/>
          </p:cNvSpPr>
          <p:nvPr/>
        </p:nvSpPr>
        <p:spPr bwMode="auto">
          <a:xfrm>
            <a:off x="967468" y="3723499"/>
            <a:ext cx="86215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Protéines</a:t>
            </a:r>
            <a:endParaRPr lang="fr-FR" sz="1400" b="0" dirty="0">
              <a:latin typeface="+mj-lt"/>
            </a:endParaRPr>
          </a:p>
        </p:txBody>
      </p:sp>
      <p:sp>
        <p:nvSpPr>
          <p:cNvPr id="45" name="Line 49">
            <a:extLst>
              <a:ext uri="{FF2B5EF4-FFF2-40B4-BE49-F238E27FC236}">
                <a16:creationId xmlns:a16="http://schemas.microsoft.com/office/drawing/2014/main" id="{DAF7F206-D2C2-43EF-A792-93A0D7CB977F}"/>
              </a:ext>
            </a:extLst>
          </p:cNvPr>
          <p:cNvSpPr>
            <a:spLocks noChangeShapeType="1"/>
          </p:cNvSpPr>
          <p:nvPr/>
        </p:nvSpPr>
        <p:spPr bwMode="auto">
          <a:xfrm>
            <a:off x="3093131" y="6141263"/>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46" name="Line 50">
            <a:extLst>
              <a:ext uri="{FF2B5EF4-FFF2-40B4-BE49-F238E27FC236}">
                <a16:creationId xmlns:a16="http://schemas.microsoft.com/office/drawing/2014/main" id="{B5126CA7-D46A-4B4F-BACD-C515E2BE531C}"/>
              </a:ext>
            </a:extLst>
          </p:cNvPr>
          <p:cNvSpPr>
            <a:spLocks noChangeShapeType="1"/>
          </p:cNvSpPr>
          <p:nvPr/>
        </p:nvSpPr>
        <p:spPr bwMode="auto">
          <a:xfrm>
            <a:off x="7069818" y="6147613"/>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47" name="Text Box 51">
            <a:extLst>
              <a:ext uri="{FF2B5EF4-FFF2-40B4-BE49-F238E27FC236}">
                <a16:creationId xmlns:a16="http://schemas.microsoft.com/office/drawing/2014/main" id="{A5282262-25E9-4A82-80A9-59D556181E31}"/>
              </a:ext>
            </a:extLst>
          </p:cNvPr>
          <p:cNvSpPr txBox="1">
            <a:spLocks noChangeArrowheads="1"/>
          </p:cNvSpPr>
          <p:nvPr/>
        </p:nvSpPr>
        <p:spPr bwMode="auto">
          <a:xfrm>
            <a:off x="6669768" y="6261895"/>
            <a:ext cx="148590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2  à 3 semaines</a:t>
            </a:r>
            <a:endParaRPr lang="en-US" sz="1400" b="0" dirty="0">
              <a:latin typeface="+mj-lt"/>
            </a:endParaRPr>
          </a:p>
        </p:txBody>
      </p:sp>
      <p:sp>
        <p:nvSpPr>
          <p:cNvPr id="48" name="Text Box 52">
            <a:extLst>
              <a:ext uri="{FF2B5EF4-FFF2-40B4-BE49-F238E27FC236}">
                <a16:creationId xmlns:a16="http://schemas.microsoft.com/office/drawing/2014/main" id="{8DBBA4B5-F040-402D-ADBC-B240113CCD22}"/>
              </a:ext>
            </a:extLst>
          </p:cNvPr>
          <p:cNvSpPr txBox="1">
            <a:spLocks noChangeArrowheads="1"/>
          </p:cNvSpPr>
          <p:nvPr/>
        </p:nvSpPr>
        <p:spPr bwMode="auto">
          <a:xfrm>
            <a:off x="899207" y="2705785"/>
            <a:ext cx="46519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IgM</a:t>
            </a:r>
            <a:endParaRPr lang="en-US" sz="1400" b="0" dirty="0">
              <a:latin typeface="+mj-lt"/>
            </a:endParaRPr>
          </a:p>
        </p:txBody>
      </p:sp>
      <p:sp>
        <p:nvSpPr>
          <p:cNvPr id="49" name="Text Box 53">
            <a:extLst>
              <a:ext uri="{FF2B5EF4-FFF2-40B4-BE49-F238E27FC236}">
                <a16:creationId xmlns:a16="http://schemas.microsoft.com/office/drawing/2014/main" id="{60F99DFA-0D69-4408-8180-94ED9ACB5111}"/>
              </a:ext>
            </a:extLst>
          </p:cNvPr>
          <p:cNvSpPr txBox="1">
            <a:spLocks noChangeArrowheads="1"/>
          </p:cNvSpPr>
          <p:nvPr/>
        </p:nvSpPr>
        <p:spPr bwMode="auto">
          <a:xfrm>
            <a:off x="889681" y="5207812"/>
            <a:ext cx="46519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IgM</a:t>
            </a:r>
            <a:endParaRPr lang="en-US" sz="1400" b="0">
              <a:latin typeface="+mj-lt"/>
            </a:endParaRPr>
          </a:p>
        </p:txBody>
      </p:sp>
      <p:graphicFrame>
        <p:nvGraphicFramePr>
          <p:cNvPr id="51" name="Object 5">
            <a:extLst>
              <a:ext uri="{FF2B5EF4-FFF2-40B4-BE49-F238E27FC236}">
                <a16:creationId xmlns:a16="http://schemas.microsoft.com/office/drawing/2014/main" id="{FF072034-A7D7-415A-818E-41A3B9CD45C5}"/>
              </a:ext>
            </a:extLst>
          </p:cNvPr>
          <p:cNvGraphicFramePr>
            <a:graphicFrameLocks noChangeAspect="1"/>
          </p:cNvGraphicFramePr>
          <p:nvPr/>
        </p:nvGraphicFramePr>
        <p:xfrm>
          <a:off x="2778806" y="2020112"/>
          <a:ext cx="822325" cy="649287"/>
        </p:xfrm>
        <a:graphic>
          <a:graphicData uri="http://schemas.openxmlformats.org/presentationml/2006/ole">
            <mc:AlternateContent xmlns:mc="http://schemas.openxmlformats.org/markup-compatibility/2006">
              <mc:Choice xmlns:v="urn:schemas-microsoft-com:vml" Requires="v">
                <p:oleObj spid="_x0000_s2358" name="Image" r:id="rId6" imgW="1383639" imgH="1092063" progId="Photoshop.Image.6">
                  <p:embed/>
                </p:oleObj>
              </mc:Choice>
              <mc:Fallback>
                <p:oleObj name="Image" r:id="rId6" imgW="1383639" imgH="1092063" progId="Photoshop.Image.6">
                  <p:embed/>
                  <p:pic>
                    <p:nvPicPr>
                      <p:cNvPr id="121926"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8806" y="2020112"/>
                        <a:ext cx="8223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52" name="Text Box 56">
            <a:extLst>
              <a:ext uri="{FF2B5EF4-FFF2-40B4-BE49-F238E27FC236}">
                <a16:creationId xmlns:a16="http://schemas.microsoft.com/office/drawing/2014/main" id="{F51D3EE3-25D5-483D-B075-0691F03D3299}"/>
              </a:ext>
            </a:extLst>
          </p:cNvPr>
          <p:cNvSpPr txBox="1">
            <a:spLocks noChangeArrowheads="1"/>
          </p:cNvSpPr>
          <p:nvPr/>
        </p:nvSpPr>
        <p:spPr bwMode="auto">
          <a:xfrm>
            <a:off x="4184578" y="2116259"/>
            <a:ext cx="4651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IgM</a:t>
            </a:r>
            <a:endParaRPr lang="en-US" sz="1400" b="0">
              <a:latin typeface="+mj-lt"/>
            </a:endParaRPr>
          </a:p>
        </p:txBody>
      </p:sp>
      <p:sp>
        <p:nvSpPr>
          <p:cNvPr id="53" name="Text Box 57">
            <a:extLst>
              <a:ext uri="{FF2B5EF4-FFF2-40B4-BE49-F238E27FC236}">
                <a16:creationId xmlns:a16="http://schemas.microsoft.com/office/drawing/2014/main" id="{92302858-54D9-457C-8B9A-29BFCFCE5B84}"/>
              </a:ext>
            </a:extLst>
          </p:cNvPr>
          <p:cNvSpPr txBox="1">
            <a:spLocks noChangeArrowheads="1"/>
          </p:cNvSpPr>
          <p:nvPr/>
        </p:nvSpPr>
        <p:spPr bwMode="auto">
          <a:xfrm>
            <a:off x="2665300" y="978077"/>
            <a:ext cx="2762106" cy="934478"/>
          </a:xfrm>
          <a:prstGeom prst="rect">
            <a:avLst/>
          </a:prstGeom>
          <a:solidFill>
            <a:schemeClr val="bg1">
              <a:lumMod val="85000"/>
              <a:alpha val="81175"/>
            </a:schemeClr>
          </a:solidFill>
          <a:ln w="9525">
            <a:noFill/>
            <a:miter lim="800000"/>
            <a:headEnd/>
            <a:tailEnd/>
          </a:ln>
        </p:spPr>
        <p:txBody>
          <a:bodyPr wrap="square"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buFontTx/>
              <a:buChar char="•"/>
            </a:pPr>
            <a:r>
              <a:rPr lang="fr-CH" sz="1400" b="0" dirty="0">
                <a:latin typeface="+mj-lt"/>
              </a:rPr>
              <a:t> plasmocytes de courte durée de vie</a:t>
            </a:r>
          </a:p>
          <a:p>
            <a:pPr eaLnBrk="1" hangingPunct="1">
              <a:buFontTx/>
              <a:buChar char="•"/>
            </a:pPr>
            <a:r>
              <a:rPr lang="fr-CH" sz="1400" b="0" dirty="0">
                <a:latin typeface="+mj-lt"/>
              </a:rPr>
              <a:t> anticorps de faible affinité</a:t>
            </a:r>
          </a:p>
          <a:p>
            <a:pPr eaLnBrk="1" hangingPunct="1">
              <a:buFontTx/>
              <a:buChar char="•"/>
            </a:pPr>
            <a:r>
              <a:rPr lang="fr-CH" sz="1400" b="0" dirty="0">
                <a:latin typeface="+mj-lt"/>
              </a:rPr>
              <a:t> majoritairement IgM</a:t>
            </a:r>
          </a:p>
          <a:p>
            <a:pPr>
              <a:buFontTx/>
              <a:buChar char="•"/>
            </a:pPr>
            <a:r>
              <a:rPr lang="fr-CH" sz="1400" b="0" dirty="0">
                <a:latin typeface="+mj-lt"/>
              </a:rPr>
              <a:t> pas de cellules B à mémoire</a:t>
            </a:r>
          </a:p>
        </p:txBody>
      </p:sp>
      <p:sp>
        <p:nvSpPr>
          <p:cNvPr id="54" name="Line 58">
            <a:extLst>
              <a:ext uri="{FF2B5EF4-FFF2-40B4-BE49-F238E27FC236}">
                <a16:creationId xmlns:a16="http://schemas.microsoft.com/office/drawing/2014/main" id="{44AF55F5-6EF4-4871-890D-A4DCBE8BB047}"/>
              </a:ext>
            </a:extLst>
          </p:cNvPr>
          <p:cNvSpPr>
            <a:spLocks noChangeShapeType="1"/>
          </p:cNvSpPr>
          <p:nvPr/>
        </p:nvSpPr>
        <p:spPr bwMode="auto">
          <a:xfrm>
            <a:off x="2059668" y="2440799"/>
            <a:ext cx="582613"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55" name="Text Box 59">
            <a:extLst>
              <a:ext uri="{FF2B5EF4-FFF2-40B4-BE49-F238E27FC236}">
                <a16:creationId xmlns:a16="http://schemas.microsoft.com/office/drawing/2014/main" id="{1CD2B565-9160-4A26-B8CF-459700619C7C}"/>
              </a:ext>
            </a:extLst>
          </p:cNvPr>
          <p:cNvSpPr txBox="1">
            <a:spLocks noChangeArrowheads="1"/>
          </p:cNvSpPr>
          <p:nvPr/>
        </p:nvSpPr>
        <p:spPr bwMode="auto">
          <a:xfrm>
            <a:off x="2715463" y="2613944"/>
            <a:ext cx="991746"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Plasmocyte</a:t>
            </a:r>
            <a:endParaRPr lang="en-US" sz="1400" dirty="0">
              <a:latin typeface="+mj-lt"/>
            </a:endParaRPr>
          </a:p>
        </p:txBody>
      </p:sp>
      <p:pic>
        <p:nvPicPr>
          <p:cNvPr id="57" name="Picture 61" descr="Ige">
            <a:extLst>
              <a:ext uri="{FF2B5EF4-FFF2-40B4-BE49-F238E27FC236}">
                <a16:creationId xmlns:a16="http://schemas.microsoft.com/office/drawing/2014/main" id="{596B6A86-CDF7-4658-8115-B213398F24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7432507" flipH="1">
            <a:off x="3612128" y="2092012"/>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8" name="Picture 62" descr="Ige">
            <a:extLst>
              <a:ext uri="{FF2B5EF4-FFF2-40B4-BE49-F238E27FC236}">
                <a16:creationId xmlns:a16="http://schemas.microsoft.com/office/drawing/2014/main" id="{2A0939EF-B09F-4C35-ADAB-4800F5F13A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3488" flipH="1">
            <a:off x="3759378" y="2000372"/>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63" descr="Ige">
            <a:extLst>
              <a:ext uri="{FF2B5EF4-FFF2-40B4-BE49-F238E27FC236}">
                <a16:creationId xmlns:a16="http://schemas.microsoft.com/office/drawing/2014/main" id="{F80916A9-2CE1-422C-923B-8B20C5C2C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33105" flipV="1">
            <a:off x="3679001" y="2287290"/>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0" name="Picture 64" descr="Ige">
            <a:extLst>
              <a:ext uri="{FF2B5EF4-FFF2-40B4-BE49-F238E27FC236}">
                <a16:creationId xmlns:a16="http://schemas.microsoft.com/office/drawing/2014/main" id="{38DD0384-58B7-46D6-8C73-7D95D442E4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4154049" flipV="1">
            <a:off x="3883674" y="2083046"/>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1" name="Picture 65" descr="Ige">
            <a:extLst>
              <a:ext uri="{FF2B5EF4-FFF2-40B4-BE49-F238E27FC236}">
                <a16:creationId xmlns:a16="http://schemas.microsoft.com/office/drawing/2014/main" id="{13499A1D-2C4B-4AFB-9FDF-DD1B9DB1EF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8594774" flipV="1">
            <a:off x="3855433" y="2262370"/>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81" name="Group 68">
            <a:extLst>
              <a:ext uri="{FF2B5EF4-FFF2-40B4-BE49-F238E27FC236}">
                <a16:creationId xmlns:a16="http://schemas.microsoft.com/office/drawing/2014/main" id="{BD47A694-B5EC-4688-9E93-5E5CD4114D46}"/>
              </a:ext>
            </a:extLst>
          </p:cNvPr>
          <p:cNvGrpSpPr>
            <a:grpSpLocks/>
          </p:cNvGrpSpPr>
          <p:nvPr/>
        </p:nvGrpSpPr>
        <p:grpSpPr bwMode="auto">
          <a:xfrm rot="18826148">
            <a:off x="6712634" y="5020488"/>
            <a:ext cx="990600" cy="966788"/>
            <a:chOff x="4083" y="688"/>
            <a:chExt cx="960" cy="885"/>
          </a:xfrm>
        </p:grpSpPr>
        <p:pic>
          <p:nvPicPr>
            <p:cNvPr id="83" name="Picture 69" descr="Ige">
              <a:extLst>
                <a:ext uri="{FF2B5EF4-FFF2-40B4-BE49-F238E27FC236}">
                  <a16:creationId xmlns:a16="http://schemas.microsoft.com/office/drawing/2014/main" id="{0C2B87C1-8EC1-4D4F-A44A-D141BE7434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4" name="Picture 70" descr="Ige">
              <a:extLst>
                <a:ext uri="{FF2B5EF4-FFF2-40B4-BE49-F238E27FC236}">
                  <a16:creationId xmlns:a16="http://schemas.microsoft.com/office/drawing/2014/main" id="{2BD1B17E-EFBB-4829-B975-916B4DAED3A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5" name="Picture 71" descr="Ige">
              <a:extLst>
                <a:ext uri="{FF2B5EF4-FFF2-40B4-BE49-F238E27FC236}">
                  <a16:creationId xmlns:a16="http://schemas.microsoft.com/office/drawing/2014/main" id="{FE6A6AF8-2C63-4132-9A30-550F49664D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82" name="Picture 72" descr="memoryBcell">
            <a:extLst>
              <a:ext uri="{FF2B5EF4-FFF2-40B4-BE49-F238E27FC236}">
                <a16:creationId xmlns:a16="http://schemas.microsoft.com/office/drawing/2014/main" id="{D6C82D5B-A571-4566-A688-1114B5958C2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8826148">
            <a:off x="6956165" y="5222055"/>
            <a:ext cx="650081" cy="6554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4" name="Line 73">
            <a:extLst>
              <a:ext uri="{FF2B5EF4-FFF2-40B4-BE49-F238E27FC236}">
                <a16:creationId xmlns:a16="http://schemas.microsoft.com/office/drawing/2014/main" id="{973082E6-3EB5-46B6-9EEC-2FBFF38CAB42}"/>
              </a:ext>
            </a:extLst>
          </p:cNvPr>
          <p:cNvSpPr>
            <a:spLocks noChangeShapeType="1"/>
          </p:cNvSpPr>
          <p:nvPr/>
        </p:nvSpPr>
        <p:spPr bwMode="auto">
          <a:xfrm flipV="1">
            <a:off x="4875896" y="5396726"/>
            <a:ext cx="133350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graphicFrame>
        <p:nvGraphicFramePr>
          <p:cNvPr id="66" name="Object 4">
            <a:extLst>
              <a:ext uri="{FF2B5EF4-FFF2-40B4-BE49-F238E27FC236}">
                <a16:creationId xmlns:a16="http://schemas.microsoft.com/office/drawing/2014/main" id="{7F75C30E-5C0C-4282-BDF1-46DCB56B8828}"/>
              </a:ext>
            </a:extLst>
          </p:cNvPr>
          <p:cNvGraphicFramePr>
            <a:graphicFrameLocks noChangeAspect="1"/>
          </p:cNvGraphicFramePr>
          <p:nvPr>
            <p:extLst>
              <p:ext uri="{D42A27DB-BD31-4B8C-83A1-F6EECF244321}">
                <p14:modId xmlns:p14="http://schemas.microsoft.com/office/powerpoint/2010/main" val="806438594"/>
              </p:ext>
            </p:extLst>
          </p:nvPr>
        </p:nvGraphicFramePr>
        <p:xfrm>
          <a:off x="6840895" y="3930824"/>
          <a:ext cx="822325" cy="649288"/>
        </p:xfrm>
        <a:graphic>
          <a:graphicData uri="http://schemas.openxmlformats.org/presentationml/2006/ole">
            <mc:AlternateContent xmlns:mc="http://schemas.openxmlformats.org/markup-compatibility/2006">
              <mc:Choice xmlns:v="urn:schemas-microsoft-com:vml" Requires="v">
                <p:oleObj spid="_x0000_s2359" name="Image" r:id="rId10" imgW="1383639" imgH="1092063" progId="Photoshop.Image.6">
                  <p:embed/>
                </p:oleObj>
              </mc:Choice>
              <mc:Fallback>
                <p:oleObj name="Image" r:id="rId10" imgW="1383639" imgH="1092063" progId="Photoshop.Image.6">
                  <p:embed/>
                  <p:pic>
                    <p:nvPicPr>
                      <p:cNvPr id="121906"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0895" y="3930824"/>
                        <a:ext cx="822325" cy="649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pic>
        <p:nvPicPr>
          <p:cNvPr id="67" name="Picture 76">
            <a:extLst>
              <a:ext uri="{FF2B5EF4-FFF2-40B4-BE49-F238E27FC236}">
                <a16:creationId xmlns:a16="http://schemas.microsoft.com/office/drawing/2014/main" id="{36D8B908-CB36-4FC7-A160-D7618AE893B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63220" y="3868912"/>
            <a:ext cx="522288"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8" name="Text Box 77">
            <a:extLst>
              <a:ext uri="{FF2B5EF4-FFF2-40B4-BE49-F238E27FC236}">
                <a16:creationId xmlns:a16="http://schemas.microsoft.com/office/drawing/2014/main" id="{48B5F6D7-30CF-459E-9B3B-C5781E9C320F}"/>
              </a:ext>
            </a:extLst>
          </p:cNvPr>
          <p:cNvSpPr txBox="1">
            <a:spLocks noChangeArrowheads="1"/>
          </p:cNvSpPr>
          <p:nvPr/>
        </p:nvSpPr>
        <p:spPr bwMode="auto">
          <a:xfrm>
            <a:off x="8331884" y="3674289"/>
            <a:ext cx="42545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IgG</a:t>
            </a:r>
            <a:endParaRPr lang="en-US" sz="1400" b="0">
              <a:latin typeface="+mj-lt"/>
            </a:endParaRPr>
          </a:p>
        </p:txBody>
      </p:sp>
      <p:sp>
        <p:nvSpPr>
          <p:cNvPr id="69" name="Text Box 78">
            <a:extLst>
              <a:ext uri="{FF2B5EF4-FFF2-40B4-BE49-F238E27FC236}">
                <a16:creationId xmlns:a16="http://schemas.microsoft.com/office/drawing/2014/main" id="{B713F9E1-18DF-4D45-BDE8-30161B1C5B2B}"/>
              </a:ext>
            </a:extLst>
          </p:cNvPr>
          <p:cNvSpPr txBox="1">
            <a:spLocks noChangeArrowheads="1"/>
          </p:cNvSpPr>
          <p:nvPr/>
        </p:nvSpPr>
        <p:spPr bwMode="auto">
          <a:xfrm>
            <a:off x="8342996" y="3988614"/>
            <a:ext cx="4143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IgA</a:t>
            </a:r>
            <a:endParaRPr lang="en-US" sz="1400" b="0">
              <a:latin typeface="+mj-lt"/>
            </a:endParaRPr>
          </a:p>
        </p:txBody>
      </p:sp>
      <p:sp>
        <p:nvSpPr>
          <p:cNvPr id="70" name="Text Box 79">
            <a:extLst>
              <a:ext uri="{FF2B5EF4-FFF2-40B4-BE49-F238E27FC236}">
                <a16:creationId xmlns:a16="http://schemas.microsoft.com/office/drawing/2014/main" id="{1E95C0C6-4509-4AD4-AEB6-F9CD30021512}"/>
              </a:ext>
            </a:extLst>
          </p:cNvPr>
          <p:cNvSpPr txBox="1">
            <a:spLocks noChangeArrowheads="1"/>
          </p:cNvSpPr>
          <p:nvPr/>
        </p:nvSpPr>
        <p:spPr bwMode="auto">
          <a:xfrm>
            <a:off x="8355696" y="4302939"/>
            <a:ext cx="4016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IgE</a:t>
            </a:r>
            <a:endParaRPr lang="en-US" sz="1400" b="0">
              <a:latin typeface="+mj-lt"/>
            </a:endParaRPr>
          </a:p>
        </p:txBody>
      </p:sp>
      <p:sp>
        <p:nvSpPr>
          <p:cNvPr id="71" name="AutoShape 80">
            <a:extLst>
              <a:ext uri="{FF2B5EF4-FFF2-40B4-BE49-F238E27FC236}">
                <a16:creationId xmlns:a16="http://schemas.microsoft.com/office/drawing/2014/main" id="{D4880296-B0CE-4DE8-A90B-2DD6A7816FD1}"/>
              </a:ext>
            </a:extLst>
          </p:cNvPr>
          <p:cNvSpPr>
            <a:spLocks/>
          </p:cNvSpPr>
          <p:nvPr/>
        </p:nvSpPr>
        <p:spPr bwMode="auto">
          <a:xfrm>
            <a:off x="8193772" y="3660001"/>
            <a:ext cx="201613" cy="962025"/>
          </a:xfrm>
          <a:prstGeom prst="rightBrace">
            <a:avLst>
              <a:gd name="adj1" fmla="val 39764"/>
              <a:gd name="adj2" fmla="val 50000"/>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400">
              <a:latin typeface="+mj-lt"/>
            </a:endParaRPr>
          </a:p>
        </p:txBody>
      </p:sp>
      <p:sp>
        <p:nvSpPr>
          <p:cNvPr id="72" name="Text Box 81">
            <a:extLst>
              <a:ext uri="{FF2B5EF4-FFF2-40B4-BE49-F238E27FC236}">
                <a16:creationId xmlns:a16="http://schemas.microsoft.com/office/drawing/2014/main" id="{10A33D9C-7B44-40C5-8059-CC297ADFBF14}"/>
              </a:ext>
            </a:extLst>
          </p:cNvPr>
          <p:cNvSpPr txBox="1">
            <a:spLocks noChangeArrowheads="1"/>
          </p:cNvSpPr>
          <p:nvPr/>
        </p:nvSpPr>
        <p:spPr bwMode="auto">
          <a:xfrm>
            <a:off x="6828522" y="4818876"/>
            <a:ext cx="1462836"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Cellule à mémoire</a:t>
            </a:r>
            <a:endParaRPr lang="en-US" sz="1400" dirty="0">
              <a:latin typeface="+mj-lt"/>
            </a:endParaRPr>
          </a:p>
        </p:txBody>
      </p:sp>
      <p:sp>
        <p:nvSpPr>
          <p:cNvPr id="73" name="Line 82">
            <a:extLst>
              <a:ext uri="{FF2B5EF4-FFF2-40B4-BE49-F238E27FC236}">
                <a16:creationId xmlns:a16="http://schemas.microsoft.com/office/drawing/2014/main" id="{9383AC48-9BC5-4E8C-84E9-629DA8A342C6}"/>
              </a:ext>
            </a:extLst>
          </p:cNvPr>
          <p:cNvSpPr>
            <a:spLocks noChangeShapeType="1"/>
          </p:cNvSpPr>
          <p:nvPr/>
        </p:nvSpPr>
        <p:spPr bwMode="auto">
          <a:xfrm flipV="1">
            <a:off x="6226859" y="4510452"/>
            <a:ext cx="553527" cy="887861"/>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74" name="Text Box 83">
            <a:extLst>
              <a:ext uri="{FF2B5EF4-FFF2-40B4-BE49-F238E27FC236}">
                <a16:creationId xmlns:a16="http://schemas.microsoft.com/office/drawing/2014/main" id="{F71CCD03-7104-4ED2-84F3-A102CD3724F8}"/>
              </a:ext>
            </a:extLst>
          </p:cNvPr>
          <p:cNvSpPr txBox="1">
            <a:spLocks noChangeArrowheads="1"/>
          </p:cNvSpPr>
          <p:nvPr/>
        </p:nvSpPr>
        <p:spPr bwMode="auto">
          <a:xfrm>
            <a:off x="6428548" y="2667193"/>
            <a:ext cx="2715451" cy="934478"/>
          </a:xfrm>
          <a:prstGeom prst="rect">
            <a:avLst/>
          </a:prstGeom>
          <a:solidFill>
            <a:schemeClr val="bg1">
              <a:lumMod val="85000"/>
              <a:alpha val="81175"/>
            </a:schemeClr>
          </a:solidFill>
          <a:ln w="9525">
            <a:noFill/>
            <a:miter lim="800000"/>
            <a:headEnd/>
            <a:tailEnd/>
          </a:ln>
        </p:spPr>
        <p:txBody>
          <a:bodyPr wrap="square"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buFontTx/>
              <a:buChar char="•"/>
            </a:pPr>
            <a:r>
              <a:rPr lang="fr-CH" sz="1400" b="0" dirty="0">
                <a:latin typeface="+mj-lt"/>
              </a:rPr>
              <a:t> plasmocytes à longue durée de vie</a:t>
            </a:r>
          </a:p>
          <a:p>
            <a:pPr eaLnBrk="1" hangingPunct="1">
              <a:buFontTx/>
              <a:buChar char="•"/>
            </a:pPr>
            <a:r>
              <a:rPr lang="fr-CH" sz="1400" b="0" dirty="0">
                <a:latin typeface="+mj-lt"/>
              </a:rPr>
              <a:t> anticorps d’affinité élevée</a:t>
            </a:r>
          </a:p>
          <a:p>
            <a:pPr eaLnBrk="1" hangingPunct="1">
              <a:buFontTx/>
              <a:buChar char="•"/>
            </a:pPr>
            <a:r>
              <a:rPr lang="fr-CH" sz="1400" b="0" dirty="0">
                <a:latin typeface="+mj-lt"/>
              </a:rPr>
              <a:t> IgM, IgG, </a:t>
            </a:r>
            <a:r>
              <a:rPr lang="fr-CH" sz="1400" b="0" dirty="0" err="1">
                <a:latin typeface="+mj-lt"/>
              </a:rPr>
              <a:t>IgA</a:t>
            </a:r>
            <a:r>
              <a:rPr lang="fr-CH" sz="1400" b="0" dirty="0">
                <a:latin typeface="+mj-lt"/>
              </a:rPr>
              <a:t> ou IgE</a:t>
            </a:r>
          </a:p>
          <a:p>
            <a:pPr>
              <a:buFontTx/>
              <a:buChar char="•"/>
            </a:pPr>
            <a:r>
              <a:rPr lang="fr-CH" sz="1400" b="0" dirty="0">
                <a:latin typeface="+mj-lt"/>
              </a:rPr>
              <a:t> cellules B à mémoire</a:t>
            </a:r>
          </a:p>
        </p:txBody>
      </p:sp>
      <p:sp>
        <p:nvSpPr>
          <p:cNvPr id="75" name="Text Box 84">
            <a:extLst>
              <a:ext uri="{FF2B5EF4-FFF2-40B4-BE49-F238E27FC236}">
                <a16:creationId xmlns:a16="http://schemas.microsoft.com/office/drawing/2014/main" id="{B29E83DB-3B60-4296-9A01-AE5E139201B0}"/>
              </a:ext>
            </a:extLst>
          </p:cNvPr>
          <p:cNvSpPr txBox="1">
            <a:spLocks noChangeArrowheads="1"/>
          </p:cNvSpPr>
          <p:nvPr/>
        </p:nvSpPr>
        <p:spPr bwMode="auto">
          <a:xfrm>
            <a:off x="6387592" y="3573211"/>
            <a:ext cx="1759008"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Plasmocyte folliculaire</a:t>
            </a:r>
            <a:endParaRPr lang="en-US" sz="1400" dirty="0">
              <a:latin typeface="+mj-lt"/>
            </a:endParaRPr>
          </a:p>
        </p:txBody>
      </p:sp>
      <p:sp>
        <p:nvSpPr>
          <p:cNvPr id="76" name="Line 85">
            <a:extLst>
              <a:ext uri="{FF2B5EF4-FFF2-40B4-BE49-F238E27FC236}">
                <a16:creationId xmlns:a16="http://schemas.microsoft.com/office/drawing/2014/main" id="{416D048A-CD80-495A-919B-8DBC9AE035D4}"/>
              </a:ext>
            </a:extLst>
          </p:cNvPr>
          <p:cNvSpPr>
            <a:spLocks noChangeShapeType="1"/>
          </p:cNvSpPr>
          <p:nvPr/>
        </p:nvSpPr>
        <p:spPr bwMode="auto">
          <a:xfrm>
            <a:off x="6223684" y="5395139"/>
            <a:ext cx="714375" cy="40005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77" name="Text Box 86">
            <a:extLst>
              <a:ext uri="{FF2B5EF4-FFF2-40B4-BE49-F238E27FC236}">
                <a16:creationId xmlns:a16="http://schemas.microsoft.com/office/drawing/2014/main" id="{7C6E3C67-F026-497E-A76D-E71B61E824D3}"/>
              </a:ext>
            </a:extLst>
          </p:cNvPr>
          <p:cNvSpPr txBox="1">
            <a:spLocks noChangeArrowheads="1"/>
          </p:cNvSpPr>
          <p:nvPr/>
        </p:nvSpPr>
        <p:spPr bwMode="auto">
          <a:xfrm>
            <a:off x="8331884" y="5132249"/>
            <a:ext cx="42545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IgG</a:t>
            </a:r>
            <a:endParaRPr lang="en-US" sz="1400" b="0" dirty="0">
              <a:latin typeface="+mj-lt"/>
            </a:endParaRPr>
          </a:p>
        </p:txBody>
      </p:sp>
      <p:sp>
        <p:nvSpPr>
          <p:cNvPr id="78" name="Text Box 87">
            <a:extLst>
              <a:ext uri="{FF2B5EF4-FFF2-40B4-BE49-F238E27FC236}">
                <a16:creationId xmlns:a16="http://schemas.microsoft.com/office/drawing/2014/main" id="{CCBA68B9-7AD7-41CA-A89E-4DBE22BC8687}"/>
              </a:ext>
            </a:extLst>
          </p:cNvPr>
          <p:cNvSpPr txBox="1">
            <a:spLocks noChangeArrowheads="1"/>
          </p:cNvSpPr>
          <p:nvPr/>
        </p:nvSpPr>
        <p:spPr bwMode="auto">
          <a:xfrm>
            <a:off x="8342996" y="5446574"/>
            <a:ext cx="4143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IgA</a:t>
            </a:r>
            <a:endParaRPr lang="en-US" sz="1400" b="0">
              <a:latin typeface="+mj-lt"/>
            </a:endParaRPr>
          </a:p>
        </p:txBody>
      </p:sp>
      <p:sp>
        <p:nvSpPr>
          <p:cNvPr id="79" name="Text Box 88">
            <a:extLst>
              <a:ext uri="{FF2B5EF4-FFF2-40B4-BE49-F238E27FC236}">
                <a16:creationId xmlns:a16="http://schemas.microsoft.com/office/drawing/2014/main" id="{DC62C599-7517-453A-8EF8-83E2608D7FCF}"/>
              </a:ext>
            </a:extLst>
          </p:cNvPr>
          <p:cNvSpPr txBox="1">
            <a:spLocks noChangeArrowheads="1"/>
          </p:cNvSpPr>
          <p:nvPr/>
        </p:nvSpPr>
        <p:spPr bwMode="auto">
          <a:xfrm>
            <a:off x="8355696" y="5760899"/>
            <a:ext cx="4016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IgE</a:t>
            </a:r>
            <a:endParaRPr lang="en-US" sz="1400" b="0">
              <a:latin typeface="+mj-lt"/>
            </a:endParaRPr>
          </a:p>
        </p:txBody>
      </p:sp>
      <p:sp>
        <p:nvSpPr>
          <p:cNvPr id="80" name="AutoShape 89">
            <a:extLst>
              <a:ext uri="{FF2B5EF4-FFF2-40B4-BE49-F238E27FC236}">
                <a16:creationId xmlns:a16="http://schemas.microsoft.com/office/drawing/2014/main" id="{488D0750-CAC2-482B-836F-AD9C18191206}"/>
              </a:ext>
            </a:extLst>
          </p:cNvPr>
          <p:cNvSpPr>
            <a:spLocks/>
          </p:cNvSpPr>
          <p:nvPr/>
        </p:nvSpPr>
        <p:spPr bwMode="auto">
          <a:xfrm>
            <a:off x="8193772" y="5104626"/>
            <a:ext cx="201613" cy="962025"/>
          </a:xfrm>
          <a:prstGeom prst="rightBrace">
            <a:avLst>
              <a:gd name="adj1" fmla="val 39764"/>
              <a:gd name="adj2" fmla="val 50000"/>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400">
              <a:latin typeface="+mj-lt"/>
            </a:endParaRPr>
          </a:p>
        </p:txBody>
      </p:sp>
      <p:sp>
        <p:nvSpPr>
          <p:cNvPr id="87" name="Text Box 91">
            <a:extLst>
              <a:ext uri="{FF2B5EF4-FFF2-40B4-BE49-F238E27FC236}">
                <a16:creationId xmlns:a16="http://schemas.microsoft.com/office/drawing/2014/main" id="{5F4DC1A5-9DBD-49E9-A529-59B76635856F}"/>
              </a:ext>
            </a:extLst>
          </p:cNvPr>
          <p:cNvSpPr txBox="1">
            <a:spLocks noChangeArrowheads="1"/>
          </p:cNvSpPr>
          <p:nvPr/>
        </p:nvSpPr>
        <p:spPr bwMode="auto">
          <a:xfrm>
            <a:off x="5853351" y="4463284"/>
            <a:ext cx="4651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IgM</a:t>
            </a:r>
            <a:endParaRPr lang="en-US" sz="1400" b="0" dirty="0">
              <a:latin typeface="+mj-lt"/>
            </a:endParaRPr>
          </a:p>
        </p:txBody>
      </p:sp>
      <p:graphicFrame>
        <p:nvGraphicFramePr>
          <p:cNvPr id="88" name="Object 3">
            <a:extLst>
              <a:ext uri="{FF2B5EF4-FFF2-40B4-BE49-F238E27FC236}">
                <a16:creationId xmlns:a16="http://schemas.microsoft.com/office/drawing/2014/main" id="{A6571B66-1A64-44E2-9BA4-A5AE2C2E81D3}"/>
              </a:ext>
            </a:extLst>
          </p:cNvPr>
          <p:cNvGraphicFramePr>
            <a:graphicFrameLocks noChangeAspect="1"/>
          </p:cNvGraphicFramePr>
          <p:nvPr>
            <p:extLst>
              <p:ext uri="{D42A27DB-BD31-4B8C-83A1-F6EECF244321}">
                <p14:modId xmlns:p14="http://schemas.microsoft.com/office/powerpoint/2010/main" val="3624926577"/>
              </p:ext>
            </p:extLst>
          </p:nvPr>
        </p:nvGraphicFramePr>
        <p:xfrm>
          <a:off x="5003060" y="3927105"/>
          <a:ext cx="822325" cy="649287"/>
        </p:xfrm>
        <a:graphic>
          <a:graphicData uri="http://schemas.openxmlformats.org/presentationml/2006/ole">
            <mc:AlternateContent xmlns:mc="http://schemas.openxmlformats.org/markup-compatibility/2006">
              <mc:Choice xmlns:v="urn:schemas-microsoft-com:vml" Requires="v">
                <p:oleObj spid="_x0000_s2360" name="Image" r:id="rId12" imgW="1383639" imgH="1092063" progId="Photoshop.Image.6">
                  <p:embed/>
                </p:oleObj>
              </mc:Choice>
              <mc:Fallback>
                <p:oleObj name="Image" r:id="rId12" imgW="1383639" imgH="1092063" progId="Photoshop.Image.6">
                  <p:embed/>
                  <p:pic>
                    <p:nvPicPr>
                      <p:cNvPr id="12189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3060" y="3927105"/>
                        <a:ext cx="8223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89" name="Text Box 93">
            <a:extLst>
              <a:ext uri="{FF2B5EF4-FFF2-40B4-BE49-F238E27FC236}">
                <a16:creationId xmlns:a16="http://schemas.microsoft.com/office/drawing/2014/main" id="{45755E96-4FAA-48F7-86B0-EC2723771F32}"/>
              </a:ext>
            </a:extLst>
          </p:cNvPr>
          <p:cNvSpPr txBox="1">
            <a:spLocks noChangeArrowheads="1"/>
          </p:cNvSpPr>
          <p:nvPr/>
        </p:nvSpPr>
        <p:spPr bwMode="auto">
          <a:xfrm>
            <a:off x="3950459" y="3573211"/>
            <a:ext cx="224747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Plasmocyte extra-folliculaire</a:t>
            </a:r>
            <a:endParaRPr lang="en-US" sz="1400" dirty="0">
              <a:latin typeface="+mj-lt"/>
            </a:endParaRPr>
          </a:p>
        </p:txBody>
      </p:sp>
      <p:pic>
        <p:nvPicPr>
          <p:cNvPr id="92" name="Picture 95" descr="Ige">
            <a:extLst>
              <a:ext uri="{FF2B5EF4-FFF2-40B4-BE49-F238E27FC236}">
                <a16:creationId xmlns:a16="http://schemas.microsoft.com/office/drawing/2014/main" id="{2095D566-FB1E-4E4B-A270-CEE856AE0A0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7432507" flipH="1">
            <a:off x="5835548" y="4037795"/>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3" name="Picture 96" descr="Ige">
            <a:extLst>
              <a:ext uri="{FF2B5EF4-FFF2-40B4-BE49-F238E27FC236}">
                <a16:creationId xmlns:a16="http://schemas.microsoft.com/office/drawing/2014/main" id="{C0D8B1C9-2958-4910-96F8-0543055F4F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3488" flipH="1">
            <a:off x="5982798" y="3946155"/>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4" name="Picture 97" descr="Ige">
            <a:extLst>
              <a:ext uri="{FF2B5EF4-FFF2-40B4-BE49-F238E27FC236}">
                <a16:creationId xmlns:a16="http://schemas.microsoft.com/office/drawing/2014/main" id="{DF292AFC-75FD-4B52-BCC5-9D411602F4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33105" flipV="1">
            <a:off x="5902421" y="4233073"/>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5" name="Picture 98" descr="Ige">
            <a:extLst>
              <a:ext uri="{FF2B5EF4-FFF2-40B4-BE49-F238E27FC236}">
                <a16:creationId xmlns:a16="http://schemas.microsoft.com/office/drawing/2014/main" id="{C7C4E5F0-6687-4AA0-A08B-F85980FA00D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4154049" flipV="1">
            <a:off x="6107094" y="4028829"/>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6" name="Picture 99" descr="Ige">
            <a:extLst>
              <a:ext uri="{FF2B5EF4-FFF2-40B4-BE49-F238E27FC236}">
                <a16:creationId xmlns:a16="http://schemas.microsoft.com/office/drawing/2014/main" id="{0014BE74-49CE-42B1-BD5D-958F5B167B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8594774" flipV="1">
            <a:off x="6078853" y="4208153"/>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3" name="Line 103">
            <a:extLst>
              <a:ext uri="{FF2B5EF4-FFF2-40B4-BE49-F238E27FC236}">
                <a16:creationId xmlns:a16="http://schemas.microsoft.com/office/drawing/2014/main" id="{25DBAB8D-10CC-425A-84EA-F88521FD3CB8}"/>
              </a:ext>
            </a:extLst>
          </p:cNvPr>
          <p:cNvSpPr>
            <a:spLocks noChangeShapeType="1"/>
          </p:cNvSpPr>
          <p:nvPr/>
        </p:nvSpPr>
        <p:spPr bwMode="auto">
          <a:xfrm flipV="1">
            <a:off x="2059669" y="4876026"/>
            <a:ext cx="1704975"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grpSp>
        <p:nvGrpSpPr>
          <p:cNvPr id="104" name="Group 104">
            <a:extLst>
              <a:ext uri="{FF2B5EF4-FFF2-40B4-BE49-F238E27FC236}">
                <a16:creationId xmlns:a16="http://schemas.microsoft.com/office/drawing/2014/main" id="{E09ABBBA-F4EF-4F82-9A9C-8EF832CCC400}"/>
              </a:ext>
            </a:extLst>
          </p:cNvPr>
          <p:cNvGrpSpPr>
            <a:grpSpLocks/>
          </p:cNvGrpSpPr>
          <p:nvPr/>
        </p:nvGrpSpPr>
        <p:grpSpPr bwMode="auto">
          <a:xfrm>
            <a:off x="2062844" y="3658413"/>
            <a:ext cx="865188" cy="784225"/>
            <a:chOff x="2171" y="2397"/>
            <a:chExt cx="545" cy="494"/>
          </a:xfrm>
        </p:grpSpPr>
        <p:graphicFrame>
          <p:nvGraphicFramePr>
            <p:cNvPr id="106" name="Object 2">
              <a:extLst>
                <a:ext uri="{FF2B5EF4-FFF2-40B4-BE49-F238E27FC236}">
                  <a16:creationId xmlns:a16="http://schemas.microsoft.com/office/drawing/2014/main" id="{1C56541F-0990-49A8-8CBB-D3C8B35D0C4F}"/>
                </a:ext>
              </a:extLst>
            </p:cNvPr>
            <p:cNvGraphicFramePr>
              <a:graphicFrameLocks noChangeAspect="1"/>
            </p:cNvGraphicFramePr>
            <p:nvPr/>
          </p:nvGraphicFramePr>
          <p:xfrm>
            <a:off x="2171" y="2397"/>
            <a:ext cx="545" cy="494"/>
          </p:xfrm>
          <a:graphic>
            <a:graphicData uri="http://schemas.openxmlformats.org/presentationml/2006/ole">
              <mc:AlternateContent xmlns:mc="http://schemas.openxmlformats.org/markup-compatibility/2006">
                <mc:Choice xmlns:v="urn:schemas-microsoft-com:vml" Requires="v">
                  <p:oleObj spid="_x0000_s2361" name="Image" r:id="rId13" imgW="1624824" imgH="1473016" progId="Photoshop.Image.6">
                    <p:embed/>
                  </p:oleObj>
                </mc:Choice>
                <mc:Fallback>
                  <p:oleObj name="Image" r:id="rId13" imgW="1624824" imgH="1473016" progId="Photoshop.Image.6">
                    <p:embed/>
                    <p:pic>
                      <p:nvPicPr>
                        <p:cNvPr id="121891" name="Object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171" y="2397"/>
                          <a:ext cx="545" cy="49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107" name="Text Box 106">
              <a:extLst>
                <a:ext uri="{FF2B5EF4-FFF2-40B4-BE49-F238E27FC236}">
                  <a16:creationId xmlns:a16="http://schemas.microsoft.com/office/drawing/2014/main" id="{4D22A339-934A-4C48-BD10-F63BAB7FB8AB}"/>
                </a:ext>
              </a:extLst>
            </p:cNvPr>
            <p:cNvSpPr txBox="1">
              <a:spLocks noChangeArrowheads="1"/>
            </p:cNvSpPr>
            <p:nvPr/>
          </p:nvSpPr>
          <p:spPr bwMode="auto">
            <a:xfrm>
              <a:off x="2350" y="2608"/>
              <a:ext cx="171" cy="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T</a:t>
              </a:r>
              <a:endParaRPr lang="en-US" sz="1400" b="0">
                <a:latin typeface="+mj-lt"/>
              </a:endParaRPr>
            </a:p>
          </p:txBody>
        </p:sp>
      </p:grpSp>
      <p:sp>
        <p:nvSpPr>
          <p:cNvPr id="105" name="Freeform 107">
            <a:extLst>
              <a:ext uri="{FF2B5EF4-FFF2-40B4-BE49-F238E27FC236}">
                <a16:creationId xmlns:a16="http://schemas.microsoft.com/office/drawing/2014/main" id="{D68253F8-4289-4AB1-A137-517EDAD442FB}"/>
              </a:ext>
            </a:extLst>
          </p:cNvPr>
          <p:cNvSpPr>
            <a:spLocks/>
          </p:cNvSpPr>
          <p:nvPr/>
        </p:nvSpPr>
        <p:spPr bwMode="auto">
          <a:xfrm>
            <a:off x="2556557" y="4448988"/>
            <a:ext cx="747713" cy="415925"/>
          </a:xfrm>
          <a:custGeom>
            <a:avLst/>
            <a:gdLst>
              <a:gd name="T0" fmla="*/ 0 w 471"/>
              <a:gd name="T1" fmla="*/ 0 h 262"/>
              <a:gd name="T2" fmla="*/ 105 w 471"/>
              <a:gd name="T3" fmla="*/ 149 h 262"/>
              <a:gd name="T4" fmla="*/ 471 w 471"/>
              <a:gd name="T5" fmla="*/ 262 h 262"/>
              <a:gd name="T6" fmla="*/ 0 60000 65536"/>
              <a:gd name="T7" fmla="*/ 0 60000 65536"/>
              <a:gd name="T8" fmla="*/ 0 60000 65536"/>
              <a:gd name="T9" fmla="*/ 0 w 471"/>
              <a:gd name="T10" fmla="*/ 0 h 262"/>
              <a:gd name="T11" fmla="*/ 471 w 471"/>
              <a:gd name="T12" fmla="*/ 262 h 262"/>
            </a:gdLst>
            <a:ahLst/>
            <a:cxnLst>
              <a:cxn ang="T6">
                <a:pos x="T0" y="T1"/>
              </a:cxn>
              <a:cxn ang="T7">
                <a:pos x="T2" y="T3"/>
              </a:cxn>
              <a:cxn ang="T8">
                <a:pos x="T4" y="T5"/>
              </a:cxn>
            </a:cxnLst>
            <a:rect l="T9" t="T10" r="T11" b="T12"/>
            <a:pathLst>
              <a:path w="471" h="262">
                <a:moveTo>
                  <a:pt x="0" y="0"/>
                </a:moveTo>
                <a:cubicBezTo>
                  <a:pt x="13" y="52"/>
                  <a:pt x="27" y="105"/>
                  <a:pt x="105" y="149"/>
                </a:cubicBezTo>
                <a:cubicBezTo>
                  <a:pt x="183" y="193"/>
                  <a:pt x="327" y="227"/>
                  <a:pt x="471" y="262"/>
                </a:cubicBezTo>
              </a:path>
            </a:pathLst>
          </a:custGeom>
          <a:noFill/>
          <a:ln w="9525">
            <a:solidFill>
              <a:schemeClr val="tx1"/>
            </a:solidFill>
            <a:round/>
            <a:headEnd/>
            <a:tailEnd type="triangle" w="med" len="med"/>
          </a:ln>
          <a:extLst>
            <a:ext uri="{909E8E84-426E-40dd-AFC4-6F175D3DCCD1}">
              <a14:hiddenFill xmlns:a14="http://schemas.microsoft.com/office/drawing/2010/main" xmlns="">
                <a:solidFill>
                  <a:srgbClr val="FFFFFF"/>
                </a:solidFill>
              </a14:hiddenFill>
            </a:ext>
          </a:extLst>
        </p:spPr>
        <p:txBody>
          <a:bodyPr/>
          <a:lstStyle/>
          <a:p>
            <a:endParaRPr lang="en-US" sz="1400">
              <a:latin typeface="+mj-lt"/>
            </a:endParaRPr>
          </a:p>
        </p:txBody>
      </p:sp>
      <p:sp>
        <p:nvSpPr>
          <p:cNvPr id="99" name="Line 108">
            <a:extLst>
              <a:ext uri="{FF2B5EF4-FFF2-40B4-BE49-F238E27FC236}">
                <a16:creationId xmlns:a16="http://schemas.microsoft.com/office/drawing/2014/main" id="{473D4D32-B6C0-4AC4-B116-73180709E474}"/>
              </a:ext>
            </a:extLst>
          </p:cNvPr>
          <p:cNvSpPr>
            <a:spLocks noChangeShapeType="1"/>
          </p:cNvSpPr>
          <p:nvPr/>
        </p:nvSpPr>
        <p:spPr bwMode="auto">
          <a:xfrm flipV="1">
            <a:off x="3761469" y="4334688"/>
            <a:ext cx="1114425"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00" name="Line 109">
            <a:extLst>
              <a:ext uri="{FF2B5EF4-FFF2-40B4-BE49-F238E27FC236}">
                <a16:creationId xmlns:a16="http://schemas.microsoft.com/office/drawing/2014/main" id="{6058326A-84D8-4AC2-A831-FCB0661C07A7}"/>
              </a:ext>
            </a:extLst>
          </p:cNvPr>
          <p:cNvSpPr>
            <a:spLocks noChangeShapeType="1"/>
          </p:cNvSpPr>
          <p:nvPr/>
        </p:nvSpPr>
        <p:spPr bwMode="auto">
          <a:xfrm>
            <a:off x="3758294" y="4874438"/>
            <a:ext cx="1114425"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01" name="Text Box 110">
            <a:extLst>
              <a:ext uri="{FF2B5EF4-FFF2-40B4-BE49-F238E27FC236}">
                <a16:creationId xmlns:a16="http://schemas.microsoft.com/office/drawing/2014/main" id="{14A33040-472B-413D-973B-0A382A595E3C}"/>
              </a:ext>
            </a:extLst>
          </p:cNvPr>
          <p:cNvSpPr txBox="1">
            <a:spLocks noChangeArrowheads="1"/>
          </p:cNvSpPr>
          <p:nvPr/>
        </p:nvSpPr>
        <p:spPr bwMode="auto">
          <a:xfrm rot="20084366">
            <a:off x="3516376" y="4360187"/>
            <a:ext cx="134902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extra-folliculaire</a:t>
            </a:r>
            <a:endParaRPr lang="en-US" sz="1400" b="0" dirty="0">
              <a:latin typeface="+mj-lt"/>
            </a:endParaRPr>
          </a:p>
        </p:txBody>
      </p:sp>
      <p:sp>
        <p:nvSpPr>
          <p:cNvPr id="102" name="Text Box 111">
            <a:extLst>
              <a:ext uri="{FF2B5EF4-FFF2-40B4-BE49-F238E27FC236}">
                <a16:creationId xmlns:a16="http://schemas.microsoft.com/office/drawing/2014/main" id="{C9943218-2E8A-4ED2-A163-7CDC8F216514}"/>
              </a:ext>
            </a:extLst>
          </p:cNvPr>
          <p:cNvSpPr txBox="1">
            <a:spLocks noChangeArrowheads="1"/>
          </p:cNvSpPr>
          <p:nvPr/>
        </p:nvSpPr>
        <p:spPr bwMode="auto">
          <a:xfrm rot="1654465">
            <a:off x="3573451" y="5052337"/>
            <a:ext cx="92948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folliculaire</a:t>
            </a:r>
            <a:endParaRPr lang="en-US" sz="1400" b="0" dirty="0">
              <a:latin typeface="+mj-lt"/>
            </a:endParaRPr>
          </a:p>
        </p:txBody>
      </p:sp>
      <p:sp>
        <p:nvSpPr>
          <p:cNvPr id="108" name="Text Box 112">
            <a:extLst>
              <a:ext uri="{FF2B5EF4-FFF2-40B4-BE49-F238E27FC236}">
                <a16:creationId xmlns:a16="http://schemas.microsoft.com/office/drawing/2014/main" id="{75BC8F2B-9399-442E-BB26-AA22B87E11F3}"/>
              </a:ext>
            </a:extLst>
          </p:cNvPr>
          <p:cNvSpPr txBox="1">
            <a:spLocks noChangeArrowheads="1"/>
          </p:cNvSpPr>
          <p:nvPr/>
        </p:nvSpPr>
        <p:spPr bwMode="auto">
          <a:xfrm>
            <a:off x="4561568" y="6261895"/>
            <a:ext cx="148590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400" b="0" dirty="0">
                <a:latin typeface="+mj-lt"/>
              </a:rPr>
              <a:t>Quelques jours</a:t>
            </a:r>
            <a:endParaRPr lang="en-US" sz="1400" b="0" dirty="0">
              <a:latin typeface="+mj-lt"/>
            </a:endParaRPr>
          </a:p>
        </p:txBody>
      </p:sp>
      <p:sp>
        <p:nvSpPr>
          <p:cNvPr id="109" name="Line 113">
            <a:extLst>
              <a:ext uri="{FF2B5EF4-FFF2-40B4-BE49-F238E27FC236}">
                <a16:creationId xmlns:a16="http://schemas.microsoft.com/office/drawing/2014/main" id="{5DA84E07-923D-4840-A6A0-1CF3C313115E}"/>
              </a:ext>
            </a:extLst>
          </p:cNvPr>
          <p:cNvSpPr>
            <a:spLocks noChangeShapeType="1"/>
          </p:cNvSpPr>
          <p:nvPr/>
        </p:nvSpPr>
        <p:spPr bwMode="auto">
          <a:xfrm>
            <a:off x="5271180" y="6138088"/>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97" name="Text Box 57">
            <a:extLst>
              <a:ext uri="{FF2B5EF4-FFF2-40B4-BE49-F238E27FC236}">
                <a16:creationId xmlns:a16="http://schemas.microsoft.com/office/drawing/2014/main" id="{F2633509-EA37-4942-8AD6-DEAC710EF50E}"/>
              </a:ext>
            </a:extLst>
          </p:cNvPr>
          <p:cNvSpPr txBox="1">
            <a:spLocks noChangeArrowheads="1"/>
          </p:cNvSpPr>
          <p:nvPr/>
        </p:nvSpPr>
        <p:spPr bwMode="auto">
          <a:xfrm>
            <a:off x="3634249" y="2667193"/>
            <a:ext cx="2762106" cy="934478"/>
          </a:xfrm>
          <a:prstGeom prst="rect">
            <a:avLst/>
          </a:prstGeom>
          <a:solidFill>
            <a:schemeClr val="bg1">
              <a:lumMod val="85000"/>
              <a:alpha val="81175"/>
            </a:schemeClr>
          </a:solidFill>
          <a:ln w="9525">
            <a:noFill/>
            <a:miter lim="800000"/>
            <a:headEnd/>
            <a:tailEnd/>
          </a:ln>
        </p:spPr>
        <p:txBody>
          <a:bodyPr wrap="square"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buFontTx/>
              <a:buChar char="•"/>
            </a:pPr>
            <a:r>
              <a:rPr lang="fr-CH" sz="1400" b="0" dirty="0">
                <a:latin typeface="+mj-lt"/>
              </a:rPr>
              <a:t> plasmocytes de courte durée de vie</a:t>
            </a:r>
          </a:p>
          <a:p>
            <a:pPr eaLnBrk="1" hangingPunct="1">
              <a:buFontTx/>
              <a:buChar char="•"/>
            </a:pPr>
            <a:r>
              <a:rPr lang="fr-CH" sz="1400" b="0" dirty="0">
                <a:latin typeface="+mj-lt"/>
              </a:rPr>
              <a:t> anticorps de faible affinité</a:t>
            </a:r>
          </a:p>
          <a:p>
            <a:pPr eaLnBrk="1" hangingPunct="1">
              <a:buFontTx/>
              <a:buChar char="•"/>
            </a:pPr>
            <a:r>
              <a:rPr lang="fr-CH" sz="1400" b="0" dirty="0">
                <a:latin typeface="+mj-lt"/>
              </a:rPr>
              <a:t> majoritairement IgM</a:t>
            </a:r>
          </a:p>
          <a:p>
            <a:pPr>
              <a:buFontTx/>
              <a:buChar char="•"/>
            </a:pPr>
            <a:r>
              <a:rPr lang="fr-CH" sz="1400" b="0" dirty="0">
                <a:latin typeface="+mj-lt"/>
              </a:rPr>
              <a:t> pas de cellules B à mémoire</a:t>
            </a:r>
          </a:p>
        </p:txBody>
      </p:sp>
    </p:spTree>
    <p:extLst>
      <p:ext uri="{BB962C8B-B14F-4D97-AF65-F5344CB8AC3E}">
        <p14:creationId xmlns:p14="http://schemas.microsoft.com/office/powerpoint/2010/main" val="25082166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002603"/>
            <a:ext cx="7886700" cy="1746261"/>
          </a:xfrm>
        </p:spPr>
        <p:txBody>
          <a:bodyPr>
            <a:noAutofit/>
          </a:bodyPr>
          <a:lstStyle/>
          <a:p>
            <a:br>
              <a:rPr lang="fr-CH" sz="4000" dirty="0"/>
            </a:br>
            <a:r>
              <a:rPr lang="fr-CH" sz="4000" dirty="0"/>
              <a:t>7.3	Phase effectrice</a:t>
            </a:r>
            <a:br>
              <a:rPr lang="fr-CH" sz="4000" dirty="0"/>
            </a:br>
            <a:endParaRPr lang="fr-CH" sz="4000" dirty="0"/>
          </a:p>
        </p:txBody>
      </p:sp>
      <p:sp>
        <p:nvSpPr>
          <p:cNvPr id="3" name="Text Placeholder 2"/>
          <p:cNvSpPr>
            <a:spLocks noGrp="1"/>
          </p:cNvSpPr>
          <p:nvPr>
            <p:ph type="body" idx="1"/>
          </p:nvPr>
        </p:nvSpPr>
        <p:spPr>
          <a:xfrm>
            <a:off x="623888" y="2820864"/>
            <a:ext cx="4003868" cy="3006912"/>
          </a:xfrm>
        </p:spPr>
        <p:txBody>
          <a:bodyPr>
            <a:noAutofit/>
          </a:bodyPr>
          <a:lstStyle/>
          <a:p>
            <a:pPr>
              <a:lnSpc>
                <a:spcPct val="120000"/>
              </a:lnSpc>
              <a:spcBef>
                <a:spcPts val="0"/>
              </a:spcBef>
            </a:pPr>
            <a:r>
              <a:rPr lang="fr-CH" sz="2000" dirty="0"/>
              <a:t>7.3.1	Neutralisation</a:t>
            </a:r>
          </a:p>
          <a:p>
            <a:pPr>
              <a:lnSpc>
                <a:spcPct val="120000"/>
              </a:lnSpc>
              <a:spcBef>
                <a:spcPts val="0"/>
              </a:spcBef>
            </a:pPr>
            <a:r>
              <a:rPr lang="fr-CH" sz="2000" dirty="0"/>
              <a:t>7.3.2	Activation du complément</a:t>
            </a:r>
          </a:p>
          <a:p>
            <a:pPr>
              <a:lnSpc>
                <a:spcPct val="120000"/>
              </a:lnSpc>
              <a:spcBef>
                <a:spcPts val="0"/>
              </a:spcBef>
            </a:pPr>
            <a:r>
              <a:rPr lang="fr-CH" sz="2000" dirty="0"/>
              <a:t>7.3.3	Opsonisation</a:t>
            </a:r>
          </a:p>
          <a:p>
            <a:pPr>
              <a:lnSpc>
                <a:spcPct val="120000"/>
              </a:lnSpc>
              <a:spcBef>
                <a:spcPts val="0"/>
              </a:spcBef>
            </a:pPr>
            <a:r>
              <a:rPr lang="fr-CH" sz="2000" dirty="0"/>
              <a:t>7.3.4	ADCC</a:t>
            </a:r>
          </a:p>
          <a:p>
            <a:pPr>
              <a:lnSpc>
                <a:spcPct val="120000"/>
              </a:lnSpc>
              <a:spcBef>
                <a:spcPts val="0"/>
              </a:spcBef>
            </a:pPr>
            <a:r>
              <a:rPr lang="fr-CH" sz="2000" dirty="0"/>
              <a:t>7.3.5	Transcytose et </a:t>
            </a:r>
            <a:r>
              <a:rPr lang="fr-CH" sz="2000" dirty="0" err="1"/>
              <a:t>IgA</a:t>
            </a:r>
            <a:endParaRPr lang="fr-CH" sz="2000" dirty="0"/>
          </a:p>
        </p:txBody>
      </p:sp>
    </p:spTree>
    <p:extLst>
      <p:ext uri="{BB962C8B-B14F-4D97-AF65-F5344CB8AC3E}">
        <p14:creationId xmlns:p14="http://schemas.microsoft.com/office/powerpoint/2010/main" val="33856555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C1733-6A38-4175-8C52-12F08169C7B9}"/>
              </a:ext>
            </a:extLst>
          </p:cNvPr>
          <p:cNvSpPr>
            <a:spLocks noGrp="1"/>
          </p:cNvSpPr>
          <p:nvPr>
            <p:ph type="title"/>
          </p:nvPr>
        </p:nvSpPr>
        <p:spPr/>
        <p:txBody>
          <a:bodyPr/>
          <a:lstStyle/>
          <a:p>
            <a:r>
              <a:rPr lang="fr-CH" dirty="0"/>
              <a:t>Fonctions effectrices des anticorps</a:t>
            </a:r>
          </a:p>
        </p:txBody>
      </p:sp>
      <p:sp>
        <p:nvSpPr>
          <p:cNvPr id="3" name="Content Placeholder 2">
            <a:extLst>
              <a:ext uri="{FF2B5EF4-FFF2-40B4-BE49-F238E27FC236}">
                <a16:creationId xmlns:a16="http://schemas.microsoft.com/office/drawing/2014/main" id="{B2FC0DC9-53FE-4438-A464-BF6962A5D091}"/>
              </a:ext>
            </a:extLst>
          </p:cNvPr>
          <p:cNvSpPr>
            <a:spLocks noGrp="1"/>
          </p:cNvSpPr>
          <p:nvPr>
            <p:ph idx="1"/>
          </p:nvPr>
        </p:nvSpPr>
        <p:spPr/>
        <p:txBody>
          <a:bodyPr>
            <a:normAutofit lnSpcReduction="10000"/>
          </a:bodyPr>
          <a:lstStyle/>
          <a:p>
            <a:r>
              <a:rPr lang="fr-CH" dirty="0"/>
              <a:t>Les anticorps remplissent leurs fonctions effectrices: </a:t>
            </a:r>
          </a:p>
          <a:p>
            <a:pPr lvl="1">
              <a:buFont typeface="Courier New" panose="02070309020205020404" pitchFamily="49" charset="0"/>
              <a:buChar char="o"/>
            </a:pPr>
            <a:r>
              <a:rPr lang="fr-CH" sz="2000" dirty="0"/>
              <a:t>à distance, loin de leur site d’induction, en circulant dans le sang et les fluides extra-cellulaires</a:t>
            </a:r>
          </a:p>
          <a:p>
            <a:pPr lvl="1">
              <a:buFont typeface="Courier New" panose="02070309020205020404" pitchFamily="49" charset="0"/>
              <a:buChar char="o"/>
            </a:pPr>
            <a:r>
              <a:rPr lang="fr-CH" sz="2000" dirty="0"/>
              <a:t>seulement après avoir fixé l’antigène qui les a induits</a:t>
            </a:r>
          </a:p>
          <a:p>
            <a:pPr lvl="1">
              <a:buFont typeface="Courier New" panose="02070309020205020404" pitchFamily="49" charset="0"/>
              <a:buChar char="o"/>
            </a:pPr>
            <a:r>
              <a:rPr lang="fr-CH" sz="2000" dirty="0"/>
              <a:t>si nécessaire, en traversant les barrières épithéliales (transcytose) </a:t>
            </a:r>
          </a:p>
          <a:p>
            <a:pPr lvl="1">
              <a:buFont typeface="Courier New" panose="02070309020205020404" pitchFamily="49" charset="0"/>
              <a:buChar char="o"/>
            </a:pPr>
            <a:endParaRPr lang="fr-CH" sz="2000" dirty="0"/>
          </a:p>
          <a:p>
            <a:r>
              <a:rPr lang="fr-CH" dirty="0"/>
              <a:t>Un anticorps donné n’est pas nécessairement capable d’assurer toutes les fonctions effectrices: les fonctions effectrices des anticorps sont régies par la classe de la chaine lourde.</a:t>
            </a:r>
          </a:p>
          <a:p>
            <a:endParaRPr lang="fr-CH" dirty="0"/>
          </a:p>
          <a:p>
            <a:r>
              <a:rPr lang="fr-CH" dirty="0"/>
              <a:t>Les fonctions effectrices des anticorps incluent: </a:t>
            </a:r>
          </a:p>
          <a:p>
            <a:pPr lvl="1">
              <a:buFont typeface="Courier New" panose="02070309020205020404" pitchFamily="49" charset="0"/>
              <a:buChar char="o"/>
            </a:pPr>
            <a:r>
              <a:rPr lang="fr-CH" sz="2000" dirty="0"/>
              <a:t>la neutralisation</a:t>
            </a:r>
          </a:p>
          <a:p>
            <a:pPr lvl="1">
              <a:buFont typeface="Courier New" panose="02070309020205020404" pitchFamily="49" charset="0"/>
              <a:buChar char="o"/>
            </a:pPr>
            <a:r>
              <a:rPr lang="fr-CH" sz="2000" dirty="0"/>
              <a:t>l’activation du complément</a:t>
            </a:r>
          </a:p>
          <a:p>
            <a:pPr lvl="1">
              <a:buFont typeface="Courier New" panose="02070309020205020404" pitchFamily="49" charset="0"/>
              <a:buChar char="o"/>
            </a:pPr>
            <a:r>
              <a:rPr lang="fr-CH" sz="2000" dirty="0"/>
              <a:t>l’opsonisation</a:t>
            </a:r>
          </a:p>
          <a:p>
            <a:pPr lvl="1">
              <a:buFont typeface="Courier New" panose="02070309020205020404" pitchFamily="49" charset="0"/>
              <a:buChar char="o"/>
            </a:pPr>
            <a:r>
              <a:rPr lang="fr-CH" sz="2000" dirty="0"/>
              <a:t>l’ADCC (</a:t>
            </a:r>
            <a:r>
              <a:rPr lang="fr-CH" sz="2000" dirty="0" err="1"/>
              <a:t>antibody-mediated</a:t>
            </a:r>
            <a:r>
              <a:rPr lang="fr-CH" sz="2000" dirty="0"/>
              <a:t> </a:t>
            </a:r>
            <a:r>
              <a:rPr lang="fr-CH" sz="2000" dirty="0" err="1"/>
              <a:t>cell-dependent</a:t>
            </a:r>
            <a:r>
              <a:rPr lang="fr-CH" sz="2000" dirty="0"/>
              <a:t> </a:t>
            </a:r>
            <a:r>
              <a:rPr lang="fr-CH" sz="2000" dirty="0" err="1"/>
              <a:t>cytotoxicity</a:t>
            </a:r>
            <a:r>
              <a:rPr lang="fr-CH" sz="2000" dirty="0"/>
              <a:t>)</a:t>
            </a:r>
          </a:p>
          <a:p>
            <a:pPr lvl="1">
              <a:buFont typeface="Courier New" panose="02070309020205020404" pitchFamily="49" charset="0"/>
              <a:buChar char="o"/>
            </a:pPr>
            <a:r>
              <a:rPr lang="fr-CH" sz="2000" dirty="0"/>
              <a:t>l’activation des mastocytes</a:t>
            </a:r>
          </a:p>
          <a:p>
            <a:endParaRPr lang="fr-CH" dirty="0"/>
          </a:p>
        </p:txBody>
      </p:sp>
    </p:spTree>
    <p:extLst>
      <p:ext uri="{BB962C8B-B14F-4D97-AF65-F5344CB8AC3E}">
        <p14:creationId xmlns:p14="http://schemas.microsoft.com/office/powerpoint/2010/main" val="3866740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03C29-C3FB-475F-87DD-69EA12421E27}"/>
              </a:ext>
            </a:extLst>
          </p:cNvPr>
          <p:cNvSpPr>
            <a:spLocks noGrp="1"/>
          </p:cNvSpPr>
          <p:nvPr>
            <p:ph type="title"/>
          </p:nvPr>
        </p:nvSpPr>
        <p:spPr/>
        <p:txBody>
          <a:bodyPr/>
          <a:lstStyle/>
          <a:p>
            <a:r>
              <a:rPr lang="fr-CH" dirty="0"/>
              <a:t>Fonctions des anticorps: Neutralisation </a:t>
            </a:r>
          </a:p>
        </p:txBody>
      </p:sp>
      <p:sp>
        <p:nvSpPr>
          <p:cNvPr id="3" name="Content Placeholder 2">
            <a:extLst>
              <a:ext uri="{FF2B5EF4-FFF2-40B4-BE49-F238E27FC236}">
                <a16:creationId xmlns:a16="http://schemas.microsoft.com/office/drawing/2014/main" id="{EDC9E0BF-BB79-4EF3-8575-974117F2132D}"/>
              </a:ext>
            </a:extLst>
          </p:cNvPr>
          <p:cNvSpPr>
            <a:spLocks noGrp="1"/>
          </p:cNvSpPr>
          <p:nvPr>
            <p:ph idx="1"/>
          </p:nvPr>
        </p:nvSpPr>
        <p:spPr/>
        <p:txBody>
          <a:bodyPr/>
          <a:lstStyle/>
          <a:p>
            <a:pPr marL="0" indent="0">
              <a:buNone/>
            </a:pPr>
            <a:r>
              <a:rPr lang="fr-CH" dirty="0"/>
              <a:t>Processus lors duquel les anticorps</a:t>
            </a:r>
          </a:p>
          <a:p>
            <a:r>
              <a:rPr lang="fr-CH" dirty="0"/>
              <a:t>Se fixent aux bactéries et virus et inhibent leur capacité infectieuse. </a:t>
            </a:r>
          </a:p>
          <a:p>
            <a:r>
              <a:rPr lang="fr-CH" dirty="0"/>
              <a:t>Interfèrent avec les activités biologiques des toxines ou des </a:t>
            </a:r>
            <a:r>
              <a:rPr lang="fr-CH" dirty="0" err="1"/>
              <a:t>adhésines</a:t>
            </a:r>
            <a:r>
              <a:rPr lang="fr-CH" dirty="0"/>
              <a:t> bactériennes en empêchant leur interaction avec un récepteur cellulaire. </a:t>
            </a:r>
          </a:p>
          <a:p>
            <a:r>
              <a:rPr lang="fr-CH" b="1" dirty="0"/>
              <a:t>Les IgM et IgG à affinité élevée et les </a:t>
            </a:r>
            <a:r>
              <a:rPr lang="fr-CH" b="1" dirty="0" err="1"/>
              <a:t>IgA</a:t>
            </a:r>
            <a:r>
              <a:rPr lang="fr-CH" b="1" dirty="0"/>
              <a:t> </a:t>
            </a:r>
            <a:r>
              <a:rPr lang="fr-CH" dirty="0"/>
              <a:t>sont efficaces dans la neutralisation.</a:t>
            </a:r>
          </a:p>
        </p:txBody>
      </p:sp>
      <p:graphicFrame>
        <p:nvGraphicFramePr>
          <p:cNvPr id="15" name="Table 14">
            <a:extLst>
              <a:ext uri="{FF2B5EF4-FFF2-40B4-BE49-F238E27FC236}">
                <a16:creationId xmlns:a16="http://schemas.microsoft.com/office/drawing/2014/main" id="{6748649E-9804-4C5D-BBF0-B7945795E562}"/>
              </a:ext>
            </a:extLst>
          </p:cNvPr>
          <p:cNvGraphicFramePr>
            <a:graphicFrameLocks noGrp="1"/>
          </p:cNvGraphicFramePr>
          <p:nvPr>
            <p:extLst>
              <p:ext uri="{D42A27DB-BD31-4B8C-83A1-F6EECF244321}">
                <p14:modId xmlns:p14="http://schemas.microsoft.com/office/powerpoint/2010/main" val="170173492"/>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200" u="none" strike="noStrike" dirty="0">
                          <a:effectLst/>
                        </a:rPr>
                        <a:t>Neutralisation des </a:t>
                      </a:r>
                      <a:r>
                        <a:rPr lang="en-GB" sz="1200" u="none" strike="noStrike" dirty="0" err="1">
                          <a:effectLst/>
                        </a:rPr>
                        <a:t>pathogènes</a:t>
                      </a:r>
                      <a:endParaRPr lang="en-GB" sz="12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a:t>
                      </a:r>
                      <a:r>
                        <a:rPr lang="en-GB" sz="1400" u="none" strike="noStrike" dirty="0" err="1">
                          <a:effectLst/>
                        </a:rPr>
                        <a:t>sécrétions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6" name="Rectangle 15">
            <a:extLst>
              <a:ext uri="{FF2B5EF4-FFF2-40B4-BE49-F238E27FC236}">
                <a16:creationId xmlns:a16="http://schemas.microsoft.com/office/drawing/2014/main" id="{E430DB7E-03FE-4C6E-95CA-04E6E2BC4702}"/>
              </a:ext>
            </a:extLst>
          </p:cNvPr>
          <p:cNvSpPr/>
          <p:nvPr/>
        </p:nvSpPr>
        <p:spPr>
          <a:xfrm>
            <a:off x="1228223" y="4654867"/>
            <a:ext cx="1197986"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7" name="Rectangle 16">
            <a:extLst>
              <a:ext uri="{FF2B5EF4-FFF2-40B4-BE49-F238E27FC236}">
                <a16:creationId xmlns:a16="http://schemas.microsoft.com/office/drawing/2014/main" id="{DAD4BC48-449B-45AA-BBF8-E03F33CEC880}"/>
              </a:ext>
            </a:extLst>
          </p:cNvPr>
          <p:cNvSpPr/>
          <p:nvPr/>
        </p:nvSpPr>
        <p:spPr>
          <a:xfrm>
            <a:off x="2432306" y="4516787"/>
            <a:ext cx="6205726"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nvGrpSpPr>
          <p:cNvPr id="18" name="Group 17">
            <a:extLst>
              <a:ext uri="{FF2B5EF4-FFF2-40B4-BE49-F238E27FC236}">
                <a16:creationId xmlns:a16="http://schemas.microsoft.com/office/drawing/2014/main" id="{EA0DCD1F-E392-4408-BC84-C8BBC01EB149}"/>
              </a:ext>
            </a:extLst>
          </p:cNvPr>
          <p:cNvGrpSpPr/>
          <p:nvPr/>
        </p:nvGrpSpPr>
        <p:grpSpPr>
          <a:xfrm>
            <a:off x="2818263" y="3714884"/>
            <a:ext cx="5819769" cy="2888988"/>
            <a:chOff x="233629" y="3380138"/>
            <a:chExt cx="5819769" cy="2888988"/>
          </a:xfrm>
        </p:grpSpPr>
        <p:pic>
          <p:nvPicPr>
            <p:cNvPr id="7" name="Picture 9">
              <a:extLst>
                <a:ext uri="{FF2B5EF4-FFF2-40B4-BE49-F238E27FC236}">
                  <a16:creationId xmlns:a16="http://schemas.microsoft.com/office/drawing/2014/main" id="{69979AAC-0B2B-4FD4-8E0E-1A11DBDFDA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390" t="18652" r="30782" b="45508"/>
            <a:stretch>
              <a:fillRect/>
            </a:stretch>
          </p:blipFill>
          <p:spPr bwMode="auto">
            <a:xfrm>
              <a:off x="233629" y="3380139"/>
              <a:ext cx="2904732" cy="2888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10">
              <a:extLst>
                <a:ext uri="{FF2B5EF4-FFF2-40B4-BE49-F238E27FC236}">
                  <a16:creationId xmlns:a16="http://schemas.microsoft.com/office/drawing/2014/main" id="{94D85137-66DD-496F-910D-ACF4B4DF47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0469" t="18750" r="31015" b="45605"/>
            <a:stretch>
              <a:fillRect/>
            </a:stretch>
          </p:blipFill>
          <p:spPr bwMode="auto">
            <a:xfrm>
              <a:off x="3166818" y="3380138"/>
              <a:ext cx="2886580" cy="28865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TextBox 8">
              <a:extLst>
                <a:ext uri="{FF2B5EF4-FFF2-40B4-BE49-F238E27FC236}">
                  <a16:creationId xmlns:a16="http://schemas.microsoft.com/office/drawing/2014/main" id="{5EB67179-A6CB-4D8A-AFCB-45C47671B046}"/>
                </a:ext>
              </a:extLst>
            </p:cNvPr>
            <p:cNvSpPr txBox="1"/>
            <p:nvPr/>
          </p:nvSpPr>
          <p:spPr>
            <a:xfrm>
              <a:off x="2232612" y="3788507"/>
              <a:ext cx="649217" cy="246221"/>
            </a:xfrm>
            <a:prstGeom prst="rect">
              <a:avLst/>
            </a:prstGeom>
            <a:solidFill>
              <a:schemeClr val="bg1"/>
            </a:solidFill>
          </p:spPr>
          <p:txBody>
            <a:bodyPr wrap="none" lIns="0" tIns="0" rIns="0" bIns="0" rtlCol="0">
              <a:spAutoFit/>
            </a:bodyPr>
            <a:lstStyle/>
            <a:p>
              <a:r>
                <a:rPr lang="fr-CH" sz="1600"/>
                <a:t>adhesin</a:t>
              </a:r>
            </a:p>
          </p:txBody>
        </p:sp>
        <p:sp>
          <p:nvSpPr>
            <p:cNvPr id="10" name="TextBox 9">
              <a:extLst>
                <a:ext uri="{FF2B5EF4-FFF2-40B4-BE49-F238E27FC236}">
                  <a16:creationId xmlns:a16="http://schemas.microsoft.com/office/drawing/2014/main" id="{85AA7636-7CAE-4D40-982F-D800814048B3}"/>
                </a:ext>
              </a:extLst>
            </p:cNvPr>
            <p:cNvSpPr txBox="1"/>
            <p:nvPr/>
          </p:nvSpPr>
          <p:spPr>
            <a:xfrm>
              <a:off x="1829880" y="4689317"/>
              <a:ext cx="944879" cy="492443"/>
            </a:xfrm>
            <a:prstGeom prst="rect">
              <a:avLst/>
            </a:prstGeom>
            <a:solidFill>
              <a:schemeClr val="bg1"/>
            </a:solidFill>
          </p:spPr>
          <p:txBody>
            <a:bodyPr wrap="square" lIns="0" tIns="0" rIns="0" bIns="0" rtlCol="0">
              <a:spAutoFit/>
            </a:bodyPr>
            <a:lstStyle/>
            <a:p>
              <a:r>
                <a:rPr lang="fr-CH" sz="1600"/>
                <a:t>adhesin receptor</a:t>
              </a:r>
            </a:p>
          </p:txBody>
        </p:sp>
        <p:sp>
          <p:nvSpPr>
            <p:cNvPr id="11" name="TextBox 10">
              <a:extLst>
                <a:ext uri="{FF2B5EF4-FFF2-40B4-BE49-F238E27FC236}">
                  <a16:creationId xmlns:a16="http://schemas.microsoft.com/office/drawing/2014/main" id="{3F1B3AD2-BF37-46C1-9F47-8273863993E0}"/>
                </a:ext>
              </a:extLst>
            </p:cNvPr>
            <p:cNvSpPr txBox="1"/>
            <p:nvPr/>
          </p:nvSpPr>
          <p:spPr>
            <a:xfrm>
              <a:off x="3717908" y="3517521"/>
              <a:ext cx="1820114" cy="246221"/>
            </a:xfrm>
            <a:prstGeom prst="rect">
              <a:avLst/>
            </a:prstGeom>
            <a:solidFill>
              <a:schemeClr val="bg1"/>
            </a:solidFill>
          </p:spPr>
          <p:txBody>
            <a:bodyPr wrap="none" lIns="0" tIns="0" rIns="0" bIns="0" rtlCol="0">
              <a:spAutoFit/>
            </a:bodyPr>
            <a:lstStyle/>
            <a:p>
              <a:r>
                <a:rPr lang="fr-CH" sz="1600"/>
                <a:t>Neutralizing anticorps</a:t>
              </a:r>
            </a:p>
          </p:txBody>
        </p:sp>
      </p:grpSp>
    </p:spTree>
    <p:extLst>
      <p:ext uri="{BB962C8B-B14F-4D97-AF65-F5344CB8AC3E}">
        <p14:creationId xmlns:p14="http://schemas.microsoft.com/office/powerpoint/2010/main" val="30991605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0B870-6FCF-4841-88D7-C93933CFF735}"/>
              </a:ext>
            </a:extLst>
          </p:cNvPr>
          <p:cNvSpPr>
            <a:spLocks noGrp="1"/>
          </p:cNvSpPr>
          <p:nvPr>
            <p:ph type="title"/>
          </p:nvPr>
        </p:nvSpPr>
        <p:spPr/>
        <p:txBody>
          <a:bodyPr/>
          <a:lstStyle/>
          <a:p>
            <a:r>
              <a:rPr lang="fr-CH" dirty="0"/>
              <a:t>Fonctions des anticorps: Activation du complément</a:t>
            </a:r>
          </a:p>
        </p:txBody>
      </p:sp>
      <p:graphicFrame>
        <p:nvGraphicFramePr>
          <p:cNvPr id="13" name="Table 12">
            <a:extLst>
              <a:ext uri="{FF2B5EF4-FFF2-40B4-BE49-F238E27FC236}">
                <a16:creationId xmlns:a16="http://schemas.microsoft.com/office/drawing/2014/main" id="{B6DEA057-3C01-4D02-876D-0626EEAF8712}"/>
              </a:ext>
            </a:extLst>
          </p:cNvPr>
          <p:cNvGraphicFramePr>
            <a:graphicFrameLocks noGrp="1"/>
          </p:cNvGraphicFramePr>
          <p:nvPr>
            <p:extLst>
              <p:ext uri="{D42A27DB-BD31-4B8C-83A1-F6EECF244321}">
                <p14:modId xmlns:p14="http://schemas.microsoft.com/office/powerpoint/2010/main" val="1243006515"/>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Neutralisation des </a:t>
                      </a:r>
                      <a:r>
                        <a:rPr kumimoji="0" lang="en-GB" sz="1200" b="1" i="0" u="none" strike="noStrike" kern="1200" cap="none" spc="0" normalizeH="0" baseline="0" noProof="0" dirty="0" err="1">
                          <a:ln>
                            <a:noFill/>
                          </a:ln>
                          <a:solidFill>
                            <a:prstClr val="black"/>
                          </a:solidFill>
                          <a:effectLst/>
                          <a:uLnTx/>
                          <a:uFillTx/>
                          <a:latin typeface="+mn-lt"/>
                          <a:ea typeface="+mn-ea"/>
                          <a:cs typeface="+mn-cs"/>
                        </a:rPr>
                        <a:t>pathogènes</a:t>
                      </a:r>
                      <a:endParaRPr kumimoji="0" lang="en-GB" sz="1200" b="1" i="0" u="none" strike="noStrike" kern="1200" cap="none" spc="0" normalizeH="0" baseline="0" noProof="0" dirty="0">
                        <a:ln>
                          <a:noFill/>
                        </a:ln>
                        <a:solidFill>
                          <a:srgbClr val="000000"/>
                        </a:solidFill>
                        <a:effectLst/>
                        <a:uLnTx/>
                        <a:uFillTx/>
                        <a:latin typeface="Calibri Light" panose="020F0302020204030204" pitchFamily="34" charset="0"/>
                        <a:ea typeface="+mn-ea"/>
                        <a:cs typeface="+mn-cs"/>
                      </a:endParaRPr>
                    </a:p>
                  </a:txBody>
                  <a:tcPr marL="45720" marR="45720" anchor="ctr"/>
                </a:tc>
                <a:tc>
                  <a:txBody>
                    <a:bodyPr/>
                    <a:lstStyle/>
                    <a:p>
                      <a:pPr algn="ctr" rtl="0" fontAlgn="b"/>
                      <a:r>
                        <a:rPr lang="en-GB" sz="1400" u="none" strike="noStrike" dirty="0">
                          <a:effectLst/>
                        </a:rPr>
                        <a:t>Activation du </a:t>
                      </a:r>
                      <a:r>
                        <a:rPr lang="en-GB" sz="1400" u="none" strike="noStrike" dirty="0" err="1">
                          <a:effectLst/>
                        </a:rPr>
                        <a:t>complément</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a:t>
                      </a:r>
                      <a:r>
                        <a:rPr lang="en-GB" sz="1400" u="none" strike="noStrike" dirty="0" err="1">
                          <a:effectLst/>
                        </a:rPr>
                        <a:t>sécrétions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4" name="Rectangle 13">
            <a:extLst>
              <a:ext uri="{FF2B5EF4-FFF2-40B4-BE49-F238E27FC236}">
                <a16:creationId xmlns:a16="http://schemas.microsoft.com/office/drawing/2014/main" id="{BB011AB5-BE48-4DF0-BEAC-8D8026258084}"/>
              </a:ext>
            </a:extLst>
          </p:cNvPr>
          <p:cNvSpPr/>
          <p:nvPr/>
        </p:nvSpPr>
        <p:spPr>
          <a:xfrm>
            <a:off x="2398051" y="4629412"/>
            <a:ext cx="1088862"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5" name="Rectangle 14">
            <a:extLst>
              <a:ext uri="{FF2B5EF4-FFF2-40B4-BE49-F238E27FC236}">
                <a16:creationId xmlns:a16="http://schemas.microsoft.com/office/drawing/2014/main" id="{1E12999E-2304-42EB-979B-6CAFE7B03CAD}"/>
              </a:ext>
            </a:extLst>
          </p:cNvPr>
          <p:cNvSpPr/>
          <p:nvPr/>
        </p:nvSpPr>
        <p:spPr>
          <a:xfrm>
            <a:off x="3511298" y="4470058"/>
            <a:ext cx="5145022"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pic>
        <p:nvPicPr>
          <p:cNvPr id="12" name="Picture 11">
            <a:extLst>
              <a:ext uri="{FF2B5EF4-FFF2-40B4-BE49-F238E27FC236}">
                <a16:creationId xmlns:a16="http://schemas.microsoft.com/office/drawing/2014/main" id="{D2BAC1A6-C241-42B4-A706-4CB03565D8D3}"/>
              </a:ext>
            </a:extLst>
          </p:cNvPr>
          <p:cNvPicPr>
            <a:picLocks noChangeAspect="1"/>
          </p:cNvPicPr>
          <p:nvPr/>
        </p:nvPicPr>
        <p:blipFill>
          <a:blip r:embed="rId2"/>
          <a:stretch>
            <a:fillRect/>
          </a:stretch>
        </p:blipFill>
        <p:spPr>
          <a:xfrm>
            <a:off x="3925569" y="2779927"/>
            <a:ext cx="4904935" cy="3979370"/>
          </a:xfrm>
          <a:prstGeom prst="rect">
            <a:avLst/>
          </a:prstGeom>
        </p:spPr>
      </p:pic>
      <p:sp>
        <p:nvSpPr>
          <p:cNvPr id="3" name="Content Placeholder 2">
            <a:extLst>
              <a:ext uri="{FF2B5EF4-FFF2-40B4-BE49-F238E27FC236}">
                <a16:creationId xmlns:a16="http://schemas.microsoft.com/office/drawing/2014/main" id="{75D0C6F6-DD13-49C3-825E-B5E43A45FE29}"/>
              </a:ext>
            </a:extLst>
          </p:cNvPr>
          <p:cNvSpPr>
            <a:spLocks noGrp="1"/>
          </p:cNvSpPr>
          <p:nvPr>
            <p:ph idx="1"/>
          </p:nvPr>
        </p:nvSpPr>
        <p:spPr>
          <a:xfrm>
            <a:off x="233629" y="853918"/>
            <a:ext cx="6691427" cy="5365216"/>
          </a:xfrm>
        </p:spPr>
        <p:txBody>
          <a:bodyPr>
            <a:normAutofit/>
          </a:bodyPr>
          <a:lstStyle/>
          <a:p>
            <a:pPr>
              <a:spcBef>
                <a:spcPts val="600"/>
              </a:spcBef>
            </a:pPr>
            <a:r>
              <a:rPr lang="fr-CH" sz="1800" dirty="0"/>
              <a:t>Les anticorps se fixent aux pathogènes, lient la </a:t>
            </a:r>
            <a:r>
              <a:rPr lang="fr-CH" sz="1800" b="1" dirty="0"/>
              <a:t>composante C1q</a:t>
            </a:r>
            <a:r>
              <a:rPr lang="fr-CH" sz="1800" dirty="0"/>
              <a:t>, et activent la cascade du complément par la </a:t>
            </a:r>
            <a:r>
              <a:rPr lang="fr-CH" sz="1800" b="1" dirty="0"/>
              <a:t>voie classique</a:t>
            </a:r>
          </a:p>
          <a:p>
            <a:pPr>
              <a:spcBef>
                <a:spcPts val="600"/>
              </a:spcBef>
            </a:pPr>
            <a:r>
              <a:rPr lang="fr-CH" sz="1800" dirty="0"/>
              <a:t>Le complément </a:t>
            </a:r>
          </a:p>
          <a:p>
            <a:pPr lvl="1">
              <a:spcBef>
                <a:spcPts val="600"/>
              </a:spcBef>
            </a:pPr>
            <a:r>
              <a:rPr lang="fr-CH" sz="1600" dirty="0"/>
              <a:t>déclenchent </a:t>
            </a:r>
            <a:r>
              <a:rPr lang="fr-CH" sz="1600" b="1" dirty="0"/>
              <a:t>l’addition covalente de C3b </a:t>
            </a:r>
            <a:r>
              <a:rPr lang="fr-CH" sz="1600" dirty="0"/>
              <a:t>à la surface des pathogènes, ce qui les prépare à être ingérés par les phagocytes. </a:t>
            </a:r>
          </a:p>
          <a:p>
            <a:pPr lvl="1">
              <a:spcBef>
                <a:spcPts val="600"/>
              </a:spcBef>
            </a:pPr>
            <a:r>
              <a:rPr lang="fr-CH" sz="1600" dirty="0" err="1"/>
              <a:t>Relarguent</a:t>
            </a:r>
            <a:r>
              <a:rPr lang="fr-CH" sz="1600" dirty="0"/>
              <a:t> les </a:t>
            </a:r>
            <a:r>
              <a:rPr lang="fr-CH" sz="1600" b="1" dirty="0" err="1"/>
              <a:t>anaphylatoxines</a:t>
            </a:r>
            <a:r>
              <a:rPr lang="fr-CH" sz="1600" b="1" dirty="0"/>
              <a:t> C3a et C5a</a:t>
            </a:r>
          </a:p>
          <a:p>
            <a:pPr lvl="1">
              <a:spcBef>
                <a:spcPts val="600"/>
              </a:spcBef>
            </a:pPr>
            <a:r>
              <a:rPr lang="fr-CH" sz="1800" dirty="0"/>
              <a:t>favorisent l’</a:t>
            </a:r>
            <a:r>
              <a:rPr lang="fr-CH" sz="1800" b="1" dirty="0"/>
              <a:t>assemblage du complexe d’attaque membranaire (MAC) </a:t>
            </a:r>
            <a:r>
              <a:rPr lang="fr-CH" sz="1800" dirty="0"/>
              <a:t>et la mort du pathogène par lyse osmotique</a:t>
            </a:r>
          </a:p>
          <a:p>
            <a:pPr>
              <a:spcBef>
                <a:spcPts val="600"/>
              </a:spcBef>
            </a:pPr>
            <a:r>
              <a:rPr lang="fr-CH" sz="1800" dirty="0"/>
              <a:t>seuls les </a:t>
            </a:r>
            <a:r>
              <a:rPr lang="fr-CH" sz="1800" b="1" dirty="0"/>
              <a:t>IgM et IgG </a:t>
            </a:r>
            <a:r>
              <a:rPr lang="fr-CH" sz="1800" dirty="0"/>
              <a:t>savent lier la composante C1q et activer la voie classique du complément.</a:t>
            </a:r>
          </a:p>
          <a:p>
            <a:pPr>
              <a:spcBef>
                <a:spcPts val="600"/>
              </a:spcBef>
            </a:pPr>
            <a:r>
              <a:rPr lang="fr-CH" sz="1800" dirty="0"/>
              <a:t>La nature pentamérique des molécules d’IgM les rend plus efficaces que les IgG dans l’activation du complément. </a:t>
            </a:r>
          </a:p>
        </p:txBody>
      </p:sp>
    </p:spTree>
    <p:extLst>
      <p:ext uri="{BB962C8B-B14F-4D97-AF65-F5344CB8AC3E}">
        <p14:creationId xmlns:p14="http://schemas.microsoft.com/office/powerpoint/2010/main" val="15305514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B06A3-6D9C-43BF-ABA7-8530C6789D57}"/>
              </a:ext>
            </a:extLst>
          </p:cNvPr>
          <p:cNvSpPr>
            <a:spLocks noGrp="1"/>
          </p:cNvSpPr>
          <p:nvPr>
            <p:ph type="title"/>
          </p:nvPr>
        </p:nvSpPr>
        <p:spPr/>
        <p:txBody>
          <a:bodyPr/>
          <a:lstStyle/>
          <a:p>
            <a:r>
              <a:rPr lang="fr-CH" dirty="0"/>
              <a:t>Fonctions des anticorps: Opsonisation</a:t>
            </a:r>
          </a:p>
        </p:txBody>
      </p:sp>
      <p:sp>
        <p:nvSpPr>
          <p:cNvPr id="3" name="Content Placeholder 2">
            <a:extLst>
              <a:ext uri="{FF2B5EF4-FFF2-40B4-BE49-F238E27FC236}">
                <a16:creationId xmlns:a16="http://schemas.microsoft.com/office/drawing/2014/main" id="{AF52A6DF-3F12-4839-9A86-306394EEBFCC}"/>
              </a:ext>
            </a:extLst>
          </p:cNvPr>
          <p:cNvSpPr>
            <a:spLocks noGrp="1"/>
          </p:cNvSpPr>
          <p:nvPr>
            <p:ph idx="1"/>
          </p:nvPr>
        </p:nvSpPr>
        <p:spPr/>
        <p:txBody>
          <a:bodyPr/>
          <a:lstStyle/>
          <a:p>
            <a:r>
              <a:rPr lang="fr-CH" dirty="0"/>
              <a:t>Stimule la </a:t>
            </a:r>
            <a:r>
              <a:rPr lang="fr-CH" b="1" dirty="0"/>
              <a:t>phagocytose</a:t>
            </a:r>
            <a:r>
              <a:rPr lang="fr-CH" dirty="0"/>
              <a:t> des macrophages et neutrophiles via le </a:t>
            </a:r>
            <a:r>
              <a:rPr lang="fr-CH" dirty="0" err="1"/>
              <a:t>FcR</a:t>
            </a:r>
            <a:r>
              <a:rPr lang="fr-CH" dirty="0"/>
              <a:t>. </a:t>
            </a:r>
          </a:p>
          <a:p>
            <a:r>
              <a:rPr lang="fr-CH" dirty="0"/>
              <a:t>Le couplage (cross-</a:t>
            </a:r>
            <a:r>
              <a:rPr lang="fr-CH" dirty="0" err="1"/>
              <a:t>link</a:t>
            </a:r>
            <a:r>
              <a:rPr lang="fr-CH" dirty="0"/>
              <a:t>) du </a:t>
            </a:r>
            <a:r>
              <a:rPr lang="fr-CH" dirty="0" err="1"/>
              <a:t>FcR</a:t>
            </a:r>
            <a:r>
              <a:rPr lang="fr-CH" dirty="0"/>
              <a:t> induit la phagocytose</a:t>
            </a:r>
          </a:p>
          <a:p>
            <a:r>
              <a:rPr lang="fr-CH" dirty="0"/>
              <a:t>Deux classes d’anticorps agissent en tant qu’opsonines: </a:t>
            </a:r>
            <a:r>
              <a:rPr lang="fr-CH" b="1" dirty="0"/>
              <a:t>IgG et </a:t>
            </a:r>
            <a:r>
              <a:rPr lang="fr-CH" b="1" dirty="0" err="1"/>
              <a:t>IgA</a:t>
            </a:r>
            <a:endParaRPr lang="fr-CH" b="1" dirty="0"/>
          </a:p>
          <a:p>
            <a:r>
              <a:rPr lang="fr-CH" dirty="0"/>
              <a:t>IgG est une opsonine plus efficace </a:t>
            </a:r>
            <a:r>
              <a:rPr lang="fr-CH" dirty="0" err="1"/>
              <a:t>qu’IgA</a:t>
            </a:r>
            <a:r>
              <a:rPr lang="fr-CH" dirty="0"/>
              <a:t> </a:t>
            </a:r>
          </a:p>
          <a:p>
            <a:endParaRPr lang="fr-CH" dirty="0"/>
          </a:p>
          <a:p>
            <a:endParaRPr lang="fr-CH" dirty="0"/>
          </a:p>
        </p:txBody>
      </p:sp>
      <p:graphicFrame>
        <p:nvGraphicFramePr>
          <p:cNvPr id="8" name="Table 7">
            <a:extLst>
              <a:ext uri="{FF2B5EF4-FFF2-40B4-BE49-F238E27FC236}">
                <a16:creationId xmlns:a16="http://schemas.microsoft.com/office/drawing/2014/main" id="{72B2BCBE-D878-4E07-8497-0796C13B09E6}"/>
              </a:ext>
            </a:extLst>
          </p:cNvPr>
          <p:cNvGraphicFramePr>
            <a:graphicFrameLocks noGrp="1"/>
          </p:cNvGraphicFramePr>
          <p:nvPr>
            <p:extLst>
              <p:ext uri="{D42A27DB-BD31-4B8C-83A1-F6EECF244321}">
                <p14:modId xmlns:p14="http://schemas.microsoft.com/office/powerpoint/2010/main" val="2278025285"/>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Neutralisation des </a:t>
                      </a:r>
                      <a:r>
                        <a:rPr kumimoji="0" lang="en-GB" sz="1200" b="1" i="0" u="none" strike="noStrike" kern="1200" cap="none" spc="0" normalizeH="0" baseline="0" noProof="0" dirty="0" err="1">
                          <a:ln>
                            <a:noFill/>
                          </a:ln>
                          <a:solidFill>
                            <a:prstClr val="black"/>
                          </a:solidFill>
                          <a:effectLst/>
                          <a:uLnTx/>
                          <a:uFillTx/>
                          <a:latin typeface="+mn-lt"/>
                          <a:ea typeface="+mn-ea"/>
                          <a:cs typeface="+mn-cs"/>
                        </a:rPr>
                        <a:t>pathogènes</a:t>
                      </a:r>
                      <a:endParaRPr kumimoji="0" lang="en-GB" sz="1200" b="1" i="0" u="none" strike="noStrike" kern="1200" cap="none" spc="0" normalizeH="0" baseline="0" noProof="0" dirty="0">
                        <a:ln>
                          <a:noFill/>
                        </a:ln>
                        <a:solidFill>
                          <a:srgbClr val="000000"/>
                        </a:solidFill>
                        <a:effectLst/>
                        <a:uLnTx/>
                        <a:uFillTx/>
                        <a:latin typeface="Calibri Light" panose="020F0302020204030204" pitchFamily="34" charset="0"/>
                        <a:ea typeface="+mn-ea"/>
                        <a:cs typeface="+mn-cs"/>
                      </a:endParaRPr>
                    </a:p>
                  </a:txBody>
                  <a:tcPr marL="45720" marR="45720" anchor="ctr"/>
                </a:tc>
                <a:tc>
                  <a:txBody>
                    <a:bodyPr/>
                    <a:lstStyle/>
                    <a:p>
                      <a:pPr algn="ctr" rtl="0" fontAlgn="b"/>
                      <a:r>
                        <a:rPr lang="en-GB" sz="1400" u="none" strike="noStrike" dirty="0">
                          <a:effectLst/>
                        </a:rPr>
                        <a:t>Activation du </a:t>
                      </a:r>
                      <a:r>
                        <a:rPr lang="en-GB" sz="1400" u="none" strike="noStrike" dirty="0" err="1">
                          <a:effectLst/>
                        </a:rPr>
                        <a:t>complément</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Fixation aux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a:t>
                      </a:r>
                      <a:r>
                        <a:rPr lang="en-GB" sz="1400" u="none" strike="noStrike" dirty="0" err="1">
                          <a:effectLst/>
                        </a:rPr>
                        <a:t>sécrétions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9" name="Rectangle 8">
            <a:extLst>
              <a:ext uri="{FF2B5EF4-FFF2-40B4-BE49-F238E27FC236}">
                <a16:creationId xmlns:a16="http://schemas.microsoft.com/office/drawing/2014/main" id="{B494F286-8989-4657-938F-F219266A24F4}"/>
              </a:ext>
            </a:extLst>
          </p:cNvPr>
          <p:cNvSpPr/>
          <p:nvPr/>
        </p:nvSpPr>
        <p:spPr>
          <a:xfrm>
            <a:off x="3489336" y="4654867"/>
            <a:ext cx="1107048"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0" name="Rectangle 9">
            <a:extLst>
              <a:ext uri="{FF2B5EF4-FFF2-40B4-BE49-F238E27FC236}">
                <a16:creationId xmlns:a16="http://schemas.microsoft.com/office/drawing/2014/main" id="{3235F3C2-5A1F-435F-A786-C9DC335590BE}"/>
              </a:ext>
            </a:extLst>
          </p:cNvPr>
          <p:cNvSpPr/>
          <p:nvPr/>
        </p:nvSpPr>
        <p:spPr>
          <a:xfrm>
            <a:off x="4620768" y="4425696"/>
            <a:ext cx="4169664"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pic>
        <p:nvPicPr>
          <p:cNvPr id="7" name="Image 3" descr="dia_45.jpg">
            <a:extLst>
              <a:ext uri="{FF2B5EF4-FFF2-40B4-BE49-F238E27FC236}">
                <a16:creationId xmlns:a16="http://schemas.microsoft.com/office/drawing/2014/main" id="{558C2845-2609-427B-B81D-39BFEA28F9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7190" y="4127052"/>
            <a:ext cx="3669364" cy="2476820"/>
          </a:xfrm>
          <a:prstGeom prst="rect">
            <a:avLst/>
          </a:prstGeom>
        </p:spPr>
      </p:pic>
    </p:spTree>
    <p:extLst>
      <p:ext uri="{BB962C8B-B14F-4D97-AF65-F5344CB8AC3E}">
        <p14:creationId xmlns:p14="http://schemas.microsoft.com/office/powerpoint/2010/main" val="15402986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1D219-0602-4839-858C-C539DFF87693}"/>
              </a:ext>
            </a:extLst>
          </p:cNvPr>
          <p:cNvSpPr>
            <a:spLocks noGrp="1"/>
          </p:cNvSpPr>
          <p:nvPr>
            <p:ph type="title"/>
          </p:nvPr>
        </p:nvSpPr>
        <p:spPr/>
        <p:txBody>
          <a:bodyPr>
            <a:normAutofit/>
          </a:bodyPr>
          <a:lstStyle/>
          <a:p>
            <a:r>
              <a:rPr lang="fr-CH" dirty="0"/>
              <a:t>Fonctions des anticorps: ADCC</a:t>
            </a:r>
          </a:p>
        </p:txBody>
      </p:sp>
      <p:sp>
        <p:nvSpPr>
          <p:cNvPr id="3" name="Content Placeholder 2">
            <a:extLst>
              <a:ext uri="{FF2B5EF4-FFF2-40B4-BE49-F238E27FC236}">
                <a16:creationId xmlns:a16="http://schemas.microsoft.com/office/drawing/2014/main" id="{03DB0FFD-53EC-4534-8DB7-6A0145B7D1CB}"/>
              </a:ext>
            </a:extLst>
          </p:cNvPr>
          <p:cNvSpPr>
            <a:spLocks noGrp="1"/>
          </p:cNvSpPr>
          <p:nvPr>
            <p:ph idx="1"/>
          </p:nvPr>
        </p:nvSpPr>
        <p:spPr>
          <a:xfrm>
            <a:off x="31242" y="997269"/>
            <a:ext cx="8734806" cy="5365216"/>
          </a:xfrm>
        </p:spPr>
        <p:txBody>
          <a:bodyPr>
            <a:normAutofit/>
          </a:bodyPr>
          <a:lstStyle/>
          <a:p>
            <a:r>
              <a:rPr lang="fr-CH" dirty="0"/>
              <a:t>Processus lors duquel les anticorps se fixent aux pathogènes ou aux cellules infectées et induisent la </a:t>
            </a:r>
            <a:r>
              <a:rPr lang="fr-CH" b="1" dirty="0"/>
              <a:t>dégranulation des cellules cytotoxiques</a:t>
            </a:r>
            <a:r>
              <a:rPr lang="fr-CH" dirty="0"/>
              <a:t>, comme les </a:t>
            </a:r>
            <a:r>
              <a:rPr lang="fr-CH" b="1" dirty="0"/>
              <a:t>cellules</a:t>
            </a:r>
            <a:r>
              <a:rPr lang="fr-CH" dirty="0"/>
              <a:t> </a:t>
            </a:r>
            <a:r>
              <a:rPr lang="fr-CH" b="1" dirty="0"/>
              <a:t>NK et les éosinophiles</a:t>
            </a:r>
            <a:r>
              <a:rPr lang="fr-CH" dirty="0"/>
              <a:t>, sur la cellule cible. L’ADCC entraine la mort de la cellule cible.</a:t>
            </a:r>
          </a:p>
          <a:p>
            <a:r>
              <a:rPr lang="fr-CH" dirty="0"/>
              <a:t>Deux classes d’anticorps fonctionnent dans 				l’ADCC: </a:t>
            </a:r>
            <a:r>
              <a:rPr lang="fr-CH" b="1" dirty="0"/>
              <a:t>IgG et IgE</a:t>
            </a:r>
          </a:p>
          <a:p>
            <a:pPr lvl="1"/>
            <a:r>
              <a:rPr lang="fr-CH" sz="2000" dirty="0"/>
              <a:t>IgG stimule la dégranulation des cellules NK</a:t>
            </a:r>
          </a:p>
          <a:p>
            <a:pPr lvl="1"/>
            <a:r>
              <a:rPr lang="fr-CH" sz="2000" dirty="0"/>
              <a:t>IgE stimule la dégranulation des éosinophiles</a:t>
            </a:r>
          </a:p>
          <a:p>
            <a:endParaRPr lang="fr-CH" dirty="0"/>
          </a:p>
          <a:p>
            <a:endParaRPr lang="fr-CH" dirty="0"/>
          </a:p>
        </p:txBody>
      </p:sp>
      <p:pic>
        <p:nvPicPr>
          <p:cNvPr id="8" name="Image 1" descr="dia_46_a.jpg">
            <a:extLst>
              <a:ext uri="{FF2B5EF4-FFF2-40B4-BE49-F238E27FC236}">
                <a16:creationId xmlns:a16="http://schemas.microsoft.com/office/drawing/2014/main" id="{180C4291-1A68-461C-86F9-7F42A8095F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7630" y="2048131"/>
            <a:ext cx="3321114" cy="2241752"/>
          </a:xfrm>
          <a:prstGeom prst="rect">
            <a:avLst/>
          </a:prstGeom>
          <a:ln>
            <a:solidFill>
              <a:srgbClr val="000000"/>
            </a:solidFill>
          </a:ln>
        </p:spPr>
      </p:pic>
      <p:graphicFrame>
        <p:nvGraphicFramePr>
          <p:cNvPr id="10" name="Table 9">
            <a:extLst>
              <a:ext uri="{FF2B5EF4-FFF2-40B4-BE49-F238E27FC236}">
                <a16:creationId xmlns:a16="http://schemas.microsoft.com/office/drawing/2014/main" id="{2F40D357-77E8-4D01-9A99-34FB504A5AD6}"/>
              </a:ext>
            </a:extLst>
          </p:cNvPr>
          <p:cNvGraphicFramePr>
            <a:graphicFrameLocks noGrp="1"/>
          </p:cNvGraphicFramePr>
          <p:nvPr>
            <p:extLst>
              <p:ext uri="{D42A27DB-BD31-4B8C-83A1-F6EECF244321}">
                <p14:modId xmlns:p14="http://schemas.microsoft.com/office/powerpoint/2010/main" val="1904621479"/>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Neutralisation des </a:t>
                      </a:r>
                      <a:r>
                        <a:rPr kumimoji="0" lang="en-GB" sz="1200" b="1" i="0" u="none" strike="noStrike" kern="1200" cap="none" spc="0" normalizeH="0" baseline="0" noProof="0" dirty="0" err="1">
                          <a:ln>
                            <a:noFill/>
                          </a:ln>
                          <a:solidFill>
                            <a:prstClr val="black"/>
                          </a:solidFill>
                          <a:effectLst/>
                          <a:uLnTx/>
                          <a:uFillTx/>
                          <a:latin typeface="+mn-lt"/>
                          <a:ea typeface="+mn-ea"/>
                          <a:cs typeface="+mn-cs"/>
                        </a:rPr>
                        <a:t>pathogènes</a:t>
                      </a:r>
                      <a:endParaRPr kumimoji="0" lang="en-GB" sz="1200" b="1" i="0" u="none" strike="noStrike" kern="1200" cap="none" spc="0" normalizeH="0" baseline="0" noProof="0" dirty="0">
                        <a:ln>
                          <a:noFill/>
                        </a:ln>
                        <a:solidFill>
                          <a:srgbClr val="000000"/>
                        </a:solidFill>
                        <a:effectLst/>
                        <a:uLnTx/>
                        <a:uFillTx/>
                        <a:latin typeface="Calibri Light" panose="020F0302020204030204" pitchFamily="34" charset="0"/>
                        <a:ea typeface="+mn-ea"/>
                        <a:cs typeface="+mn-cs"/>
                      </a:endParaRPr>
                    </a:p>
                  </a:txBody>
                  <a:tcPr marL="45720" marR="45720" anchor="ctr"/>
                </a:tc>
                <a:tc>
                  <a:txBody>
                    <a:bodyPr/>
                    <a:lstStyle/>
                    <a:p>
                      <a:pPr algn="ctr" rtl="0" fontAlgn="b"/>
                      <a:r>
                        <a:rPr lang="en-GB" sz="1400" u="none" strike="noStrike" dirty="0">
                          <a:effectLst/>
                        </a:rPr>
                        <a:t>Activation du </a:t>
                      </a:r>
                      <a:r>
                        <a:rPr lang="en-GB" sz="1400" u="none" strike="noStrike" dirty="0" err="1">
                          <a:effectLst/>
                        </a:rPr>
                        <a:t>complément</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Fixation aux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a:t>
                      </a:r>
                      <a:r>
                        <a:rPr lang="en-GB" sz="1400" u="none" strike="noStrike" dirty="0" err="1">
                          <a:effectLst/>
                        </a:rPr>
                        <a:t>sécrétions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1" name="Rectangle 10">
            <a:extLst>
              <a:ext uri="{FF2B5EF4-FFF2-40B4-BE49-F238E27FC236}">
                <a16:creationId xmlns:a16="http://schemas.microsoft.com/office/drawing/2014/main" id="{70ABB83D-05D3-446C-B6F4-8AF2BF5A113E}"/>
              </a:ext>
            </a:extLst>
          </p:cNvPr>
          <p:cNvSpPr/>
          <p:nvPr/>
        </p:nvSpPr>
        <p:spPr>
          <a:xfrm>
            <a:off x="4562232" y="4650677"/>
            <a:ext cx="607176"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2" name="Rectangle 11">
            <a:extLst>
              <a:ext uri="{FF2B5EF4-FFF2-40B4-BE49-F238E27FC236}">
                <a16:creationId xmlns:a16="http://schemas.microsoft.com/office/drawing/2014/main" id="{02A98C4F-A055-4C1D-AE1B-D8402C05AF33}"/>
              </a:ext>
            </a:extLst>
          </p:cNvPr>
          <p:cNvSpPr/>
          <p:nvPr/>
        </p:nvSpPr>
        <p:spPr>
          <a:xfrm>
            <a:off x="5193792" y="4425696"/>
            <a:ext cx="3572256"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pic>
        <p:nvPicPr>
          <p:cNvPr id="9" name="Image 4" descr="dia_46_b.jpg">
            <a:extLst>
              <a:ext uri="{FF2B5EF4-FFF2-40B4-BE49-F238E27FC236}">
                <a16:creationId xmlns:a16="http://schemas.microsoft.com/office/drawing/2014/main" id="{72714C59-8C34-418F-8082-B1FC36B8F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7630" y="4366312"/>
            <a:ext cx="3321115" cy="2241752"/>
          </a:xfrm>
          <a:prstGeom prst="rect">
            <a:avLst/>
          </a:prstGeom>
          <a:ln>
            <a:solidFill>
              <a:srgbClr val="000000"/>
            </a:solidFill>
          </a:ln>
        </p:spPr>
      </p:pic>
    </p:spTree>
    <p:extLst>
      <p:ext uri="{BB962C8B-B14F-4D97-AF65-F5344CB8AC3E}">
        <p14:creationId xmlns:p14="http://schemas.microsoft.com/office/powerpoint/2010/main" val="9910798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A47FD-4E1F-471A-A871-F8FAFF90628B}"/>
              </a:ext>
            </a:extLst>
          </p:cNvPr>
          <p:cNvSpPr>
            <a:spLocks noGrp="1"/>
          </p:cNvSpPr>
          <p:nvPr>
            <p:ph type="title"/>
          </p:nvPr>
        </p:nvSpPr>
        <p:spPr/>
        <p:txBody>
          <a:bodyPr>
            <a:normAutofit fontScale="90000"/>
          </a:bodyPr>
          <a:lstStyle/>
          <a:p>
            <a:r>
              <a:rPr lang="fr-CH" dirty="0"/>
              <a:t>Fonctions des anticorps: dégranulation des mastocytes </a:t>
            </a:r>
          </a:p>
        </p:txBody>
      </p:sp>
      <p:sp>
        <p:nvSpPr>
          <p:cNvPr id="10" name="Content Placeholder 9">
            <a:extLst>
              <a:ext uri="{FF2B5EF4-FFF2-40B4-BE49-F238E27FC236}">
                <a16:creationId xmlns:a16="http://schemas.microsoft.com/office/drawing/2014/main" id="{7BB5C9EF-C175-491A-B870-850259F37B39}"/>
              </a:ext>
            </a:extLst>
          </p:cNvPr>
          <p:cNvSpPr>
            <a:spLocks noGrp="1"/>
          </p:cNvSpPr>
          <p:nvPr>
            <p:ph idx="1"/>
          </p:nvPr>
        </p:nvSpPr>
        <p:spPr>
          <a:xfrm>
            <a:off x="136093" y="1001039"/>
            <a:ext cx="4435907" cy="3168218"/>
          </a:xfrm>
        </p:spPr>
        <p:txBody>
          <a:bodyPr>
            <a:normAutofit/>
          </a:bodyPr>
          <a:lstStyle/>
          <a:p>
            <a:r>
              <a:rPr lang="fr-CH" sz="1800" dirty="0"/>
              <a:t>A lieu lorsque les IgE se fixent aux récepteurs </a:t>
            </a:r>
            <a:r>
              <a:rPr lang="fr-CH" sz="1800" dirty="0" err="1"/>
              <a:t>FcεR</a:t>
            </a:r>
            <a:r>
              <a:rPr lang="fr-CH" sz="1800" dirty="0"/>
              <a:t> des mastocytes. Les IgE peuvent se fixer sur des vers parasitiques ou des allergènes </a:t>
            </a:r>
          </a:p>
          <a:p>
            <a:r>
              <a:rPr lang="fr-CH" sz="1800" dirty="0"/>
              <a:t>Favorisent des changements vasculaires locaux permettant de recruter des cellules effectrices et de stimuler les contractions des muscles lisses qui facilitent l’expulsion des vers</a:t>
            </a:r>
          </a:p>
        </p:txBody>
      </p:sp>
      <p:graphicFrame>
        <p:nvGraphicFramePr>
          <p:cNvPr id="8" name="Table 7">
            <a:extLst>
              <a:ext uri="{FF2B5EF4-FFF2-40B4-BE49-F238E27FC236}">
                <a16:creationId xmlns:a16="http://schemas.microsoft.com/office/drawing/2014/main" id="{6FF5BB40-88E4-4ECB-AB31-888DA8DE4DBB}"/>
              </a:ext>
            </a:extLst>
          </p:cNvPr>
          <p:cNvGraphicFramePr>
            <a:graphicFrameLocks noGrp="1"/>
          </p:cNvGraphicFramePr>
          <p:nvPr>
            <p:extLst>
              <p:ext uri="{D42A27DB-BD31-4B8C-83A1-F6EECF244321}">
                <p14:modId xmlns:p14="http://schemas.microsoft.com/office/powerpoint/2010/main" val="1013969453"/>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Neutralisation des </a:t>
                      </a:r>
                      <a:r>
                        <a:rPr kumimoji="0" lang="en-GB" sz="1200" b="1" i="0" u="none" strike="noStrike" kern="1200" cap="none" spc="0" normalizeH="0" baseline="0" noProof="0" dirty="0" err="1">
                          <a:ln>
                            <a:noFill/>
                          </a:ln>
                          <a:solidFill>
                            <a:prstClr val="black"/>
                          </a:solidFill>
                          <a:effectLst/>
                          <a:uLnTx/>
                          <a:uFillTx/>
                          <a:latin typeface="+mn-lt"/>
                          <a:ea typeface="+mn-ea"/>
                          <a:cs typeface="+mn-cs"/>
                        </a:rPr>
                        <a:t>pathogènes</a:t>
                      </a:r>
                      <a:endParaRPr kumimoji="0" lang="en-GB" sz="1200" b="1" i="0" u="none" strike="noStrike" kern="1200" cap="none" spc="0" normalizeH="0" baseline="0" noProof="0" dirty="0">
                        <a:ln>
                          <a:noFill/>
                        </a:ln>
                        <a:solidFill>
                          <a:srgbClr val="000000"/>
                        </a:solidFill>
                        <a:effectLst/>
                        <a:uLnTx/>
                        <a:uFillTx/>
                        <a:latin typeface="Calibri Light" panose="020F0302020204030204" pitchFamily="34" charset="0"/>
                        <a:ea typeface="+mn-ea"/>
                        <a:cs typeface="+mn-cs"/>
                      </a:endParaRPr>
                    </a:p>
                  </a:txBody>
                  <a:tcPr marL="45720" marR="45720" anchor="ctr"/>
                </a:tc>
                <a:tc>
                  <a:txBody>
                    <a:bodyPr/>
                    <a:lstStyle/>
                    <a:p>
                      <a:pPr algn="ctr" rtl="0" fontAlgn="b"/>
                      <a:r>
                        <a:rPr lang="en-GB" sz="1400" u="none" strike="noStrike" dirty="0">
                          <a:effectLst/>
                        </a:rPr>
                        <a:t>Activation du </a:t>
                      </a:r>
                      <a:r>
                        <a:rPr lang="en-GB" sz="1400" u="none" strike="noStrike" dirty="0" err="1">
                          <a:effectLst/>
                        </a:rPr>
                        <a:t>complément</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Fixation aux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des mastocytes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a:t>
                      </a:r>
                      <a:r>
                        <a:rPr lang="en-GB" sz="1400" u="none" strike="noStrike" dirty="0" err="1">
                          <a:effectLst/>
                        </a:rPr>
                        <a:t>sécrétions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1" name="Rectangle 10">
            <a:extLst>
              <a:ext uri="{FF2B5EF4-FFF2-40B4-BE49-F238E27FC236}">
                <a16:creationId xmlns:a16="http://schemas.microsoft.com/office/drawing/2014/main" id="{218CA260-625A-4D31-BFF5-87A28600C304}"/>
              </a:ext>
            </a:extLst>
          </p:cNvPr>
          <p:cNvSpPr/>
          <p:nvPr/>
        </p:nvSpPr>
        <p:spPr>
          <a:xfrm>
            <a:off x="5132832" y="4654868"/>
            <a:ext cx="1085088"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pic>
        <p:nvPicPr>
          <p:cNvPr id="14" name="Image 1" descr="dia_47.jpg">
            <a:extLst>
              <a:ext uri="{FF2B5EF4-FFF2-40B4-BE49-F238E27FC236}">
                <a16:creationId xmlns:a16="http://schemas.microsoft.com/office/drawing/2014/main" id="{55652317-3675-4BD7-932E-2BE2707651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0816" y="1144831"/>
            <a:ext cx="4323184" cy="3362476"/>
          </a:xfrm>
          <a:prstGeom prst="rect">
            <a:avLst/>
          </a:prstGeom>
        </p:spPr>
      </p:pic>
      <p:sp>
        <p:nvSpPr>
          <p:cNvPr id="15" name="Rectangle 14">
            <a:extLst>
              <a:ext uri="{FF2B5EF4-FFF2-40B4-BE49-F238E27FC236}">
                <a16:creationId xmlns:a16="http://schemas.microsoft.com/office/drawing/2014/main" id="{6B8398B1-53BA-493F-AFF1-04F5AA5022CD}"/>
              </a:ext>
            </a:extLst>
          </p:cNvPr>
          <p:cNvSpPr/>
          <p:nvPr/>
        </p:nvSpPr>
        <p:spPr>
          <a:xfrm>
            <a:off x="6242304" y="4425696"/>
            <a:ext cx="2548128"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Tree>
    <p:extLst>
      <p:ext uri="{BB962C8B-B14F-4D97-AF65-F5344CB8AC3E}">
        <p14:creationId xmlns:p14="http://schemas.microsoft.com/office/powerpoint/2010/main" val="7434173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8D7ED-0A06-4486-B289-2DD255FC160A}"/>
              </a:ext>
            </a:extLst>
          </p:cNvPr>
          <p:cNvSpPr>
            <a:spLocks noGrp="1"/>
          </p:cNvSpPr>
          <p:nvPr>
            <p:ph type="title"/>
          </p:nvPr>
        </p:nvSpPr>
        <p:spPr/>
        <p:txBody>
          <a:bodyPr/>
          <a:lstStyle/>
          <a:p>
            <a:r>
              <a:rPr lang="fr-CH" dirty="0"/>
              <a:t>Fonctions des anticorps: </a:t>
            </a:r>
            <a:r>
              <a:rPr lang="fr-CH" dirty="0" err="1"/>
              <a:t>IgA</a:t>
            </a:r>
            <a:endParaRPr lang="fr-CH" dirty="0"/>
          </a:p>
        </p:txBody>
      </p:sp>
      <p:graphicFrame>
        <p:nvGraphicFramePr>
          <p:cNvPr id="6" name="Table 5">
            <a:extLst>
              <a:ext uri="{FF2B5EF4-FFF2-40B4-BE49-F238E27FC236}">
                <a16:creationId xmlns:a16="http://schemas.microsoft.com/office/drawing/2014/main" id="{4F17B7C3-5DA0-4A1C-BED5-80D92C5327D7}"/>
              </a:ext>
            </a:extLst>
          </p:cNvPr>
          <p:cNvGraphicFramePr>
            <a:graphicFrameLocks noGrp="1"/>
          </p:cNvGraphicFramePr>
          <p:nvPr>
            <p:extLst>
              <p:ext uri="{D42A27DB-BD31-4B8C-83A1-F6EECF244321}">
                <p14:modId xmlns:p14="http://schemas.microsoft.com/office/powerpoint/2010/main" val="2005853839"/>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Neutralisation des </a:t>
                      </a:r>
                      <a:r>
                        <a:rPr kumimoji="0" lang="en-GB" sz="1200" b="1" i="0" u="none" strike="noStrike" kern="1200" cap="none" spc="0" normalizeH="0" baseline="0" noProof="0" dirty="0" err="1">
                          <a:ln>
                            <a:noFill/>
                          </a:ln>
                          <a:solidFill>
                            <a:prstClr val="black"/>
                          </a:solidFill>
                          <a:effectLst/>
                          <a:uLnTx/>
                          <a:uFillTx/>
                          <a:latin typeface="+mn-lt"/>
                          <a:ea typeface="+mn-ea"/>
                          <a:cs typeface="+mn-cs"/>
                        </a:rPr>
                        <a:t>pathogènes</a:t>
                      </a:r>
                      <a:endParaRPr kumimoji="0" lang="en-GB" sz="1200" b="1" i="0" u="none" strike="noStrike" kern="1200" cap="none" spc="0" normalizeH="0" baseline="0" noProof="0" dirty="0">
                        <a:ln>
                          <a:noFill/>
                        </a:ln>
                        <a:solidFill>
                          <a:srgbClr val="000000"/>
                        </a:solidFill>
                        <a:effectLst/>
                        <a:uLnTx/>
                        <a:uFillTx/>
                        <a:latin typeface="Calibri Light" panose="020F0302020204030204" pitchFamily="34" charset="0"/>
                        <a:ea typeface="+mn-ea"/>
                        <a:cs typeface="+mn-cs"/>
                      </a:endParaRPr>
                    </a:p>
                  </a:txBody>
                  <a:tcPr marL="45720" marR="45720" anchor="ctr"/>
                </a:tc>
                <a:tc>
                  <a:txBody>
                    <a:bodyPr/>
                    <a:lstStyle/>
                    <a:p>
                      <a:pPr algn="ctr" rtl="0" fontAlgn="b"/>
                      <a:r>
                        <a:rPr lang="en-GB" sz="1400" u="none" strike="noStrike" dirty="0">
                          <a:effectLst/>
                        </a:rPr>
                        <a:t>Activation du </a:t>
                      </a:r>
                      <a:r>
                        <a:rPr lang="en-GB" sz="1400" u="none" strike="noStrike" dirty="0" err="1">
                          <a:effectLst/>
                        </a:rPr>
                        <a:t>complément</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Fixation aux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des mastocytes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err="1">
                          <a:effectLst/>
                        </a:rPr>
                        <a:t>Sérum</a:t>
                      </a:r>
                      <a:r>
                        <a:rPr lang="en-GB" sz="1400" u="none" strike="noStrike" dirty="0">
                          <a:effectLst/>
                        </a:rPr>
                        <a:t>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200" u="none" strike="noStrike" dirty="0" err="1">
                          <a:effectLst/>
                        </a:rPr>
                        <a:t>Sécrétions</a:t>
                      </a:r>
                      <a:r>
                        <a:rPr lang="en-GB" sz="1200" u="none" strike="noStrike" dirty="0">
                          <a:effectLst/>
                        </a:rPr>
                        <a:t> </a:t>
                      </a:r>
                      <a:r>
                        <a:rPr lang="en-GB" sz="1200" u="none" strike="noStrike" dirty="0" err="1">
                          <a:effectLst/>
                        </a:rPr>
                        <a:t>muqueuses</a:t>
                      </a:r>
                      <a:endParaRPr lang="en-GB" sz="12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7" name="Rectangle 6">
            <a:extLst>
              <a:ext uri="{FF2B5EF4-FFF2-40B4-BE49-F238E27FC236}">
                <a16:creationId xmlns:a16="http://schemas.microsoft.com/office/drawing/2014/main" id="{FFB184CC-57B2-4221-A198-2281556C678C}"/>
              </a:ext>
            </a:extLst>
          </p:cNvPr>
          <p:cNvSpPr/>
          <p:nvPr/>
        </p:nvSpPr>
        <p:spPr>
          <a:xfrm>
            <a:off x="6266688" y="4654868"/>
            <a:ext cx="1560576"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8" name="Rectangle 7">
            <a:extLst>
              <a:ext uri="{FF2B5EF4-FFF2-40B4-BE49-F238E27FC236}">
                <a16:creationId xmlns:a16="http://schemas.microsoft.com/office/drawing/2014/main" id="{96704951-7C8C-4B56-B02B-10F45985FAB5}"/>
              </a:ext>
            </a:extLst>
          </p:cNvPr>
          <p:cNvSpPr/>
          <p:nvPr/>
        </p:nvSpPr>
        <p:spPr>
          <a:xfrm>
            <a:off x="7851648" y="4425696"/>
            <a:ext cx="963168"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pic>
        <p:nvPicPr>
          <p:cNvPr id="9" name="Picture 8">
            <a:extLst>
              <a:ext uri="{FF2B5EF4-FFF2-40B4-BE49-F238E27FC236}">
                <a16:creationId xmlns:a16="http://schemas.microsoft.com/office/drawing/2014/main" id="{6AB898E5-01E3-4CF4-BF95-ADD60ADE6EE8}"/>
              </a:ext>
            </a:extLst>
          </p:cNvPr>
          <p:cNvPicPr>
            <a:picLocks noChangeAspect="1"/>
          </p:cNvPicPr>
          <p:nvPr/>
        </p:nvPicPr>
        <p:blipFill>
          <a:blip r:embed="rId2"/>
          <a:stretch>
            <a:fillRect/>
          </a:stretch>
        </p:blipFill>
        <p:spPr>
          <a:xfrm>
            <a:off x="6067302" y="1248157"/>
            <a:ext cx="2866482" cy="2842792"/>
          </a:xfrm>
          <a:prstGeom prst="rect">
            <a:avLst/>
          </a:prstGeom>
        </p:spPr>
      </p:pic>
      <p:sp>
        <p:nvSpPr>
          <p:cNvPr id="10" name="Content Placeholder 2">
            <a:extLst>
              <a:ext uri="{FF2B5EF4-FFF2-40B4-BE49-F238E27FC236}">
                <a16:creationId xmlns:a16="http://schemas.microsoft.com/office/drawing/2014/main" id="{99D6B85A-83F7-C24E-B6B5-2FE1C8366D03}"/>
              </a:ext>
            </a:extLst>
          </p:cNvPr>
          <p:cNvSpPr txBox="1">
            <a:spLocks/>
          </p:cNvSpPr>
          <p:nvPr/>
        </p:nvSpPr>
        <p:spPr>
          <a:xfrm>
            <a:off x="0" y="997269"/>
            <a:ext cx="5907833" cy="269019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buClr>
                <a:srgbClr val="C00000"/>
              </a:buClr>
              <a:buSzPct val="50000"/>
              <a:buFont typeface="Wingdings" charset="2"/>
              <a:buChar char="v"/>
            </a:pPr>
            <a:r>
              <a:rPr lang="fr-CH" sz="1600" dirty="0">
                <a:latin typeface="Palatino" charset="0"/>
                <a:ea typeface="Palatino" charset="0"/>
                <a:cs typeface="Palatino" charset="0"/>
              </a:rPr>
              <a:t>10-15% des </a:t>
            </a:r>
            <a:r>
              <a:rPr lang="fr-CH" sz="1600" dirty="0" err="1">
                <a:latin typeface="Palatino" charset="0"/>
                <a:ea typeface="Palatino" charset="0"/>
                <a:cs typeface="Palatino" charset="0"/>
              </a:rPr>
              <a:t>Ig</a:t>
            </a:r>
            <a:r>
              <a:rPr lang="fr-CH" sz="1600" dirty="0">
                <a:latin typeface="Palatino" charset="0"/>
                <a:ea typeface="Palatino" charset="0"/>
                <a:cs typeface="Palatino" charset="0"/>
              </a:rPr>
              <a:t> du sérum, </a:t>
            </a:r>
            <a:r>
              <a:rPr lang="fr-CH" sz="1600" dirty="0" err="1">
                <a:latin typeface="Palatino" charset="0"/>
                <a:ea typeface="Palatino" charset="0"/>
                <a:cs typeface="Palatino" charset="0"/>
              </a:rPr>
              <a:t>Ig</a:t>
            </a:r>
            <a:r>
              <a:rPr lang="fr-CH" sz="1600" dirty="0">
                <a:latin typeface="Palatino" charset="0"/>
                <a:ea typeface="Palatino" charset="0"/>
                <a:cs typeface="Palatino" charset="0"/>
              </a:rPr>
              <a:t> </a:t>
            </a:r>
          </a:p>
          <a:p>
            <a:pPr>
              <a:buClr>
                <a:srgbClr val="C00000"/>
              </a:buClr>
              <a:buSzPct val="50000"/>
              <a:buFont typeface="Wingdings" charset="2"/>
              <a:buChar char="v"/>
            </a:pPr>
            <a:r>
              <a:rPr lang="fr-CH" sz="1600" dirty="0">
                <a:latin typeface="Palatino" charset="0"/>
                <a:ea typeface="Palatino" charset="0"/>
                <a:cs typeface="Palatino" charset="0"/>
              </a:rPr>
              <a:t>prédominante dans le lait maternel, la salive, les larmes, les muqueuses respiratoire, digestif et urogénital. </a:t>
            </a:r>
          </a:p>
          <a:p>
            <a:pPr>
              <a:buClr>
                <a:srgbClr val="C00000"/>
              </a:buClr>
              <a:buSzPct val="50000"/>
              <a:buFont typeface="Wingdings" charset="2"/>
              <a:buChar char="v"/>
            </a:pPr>
            <a:r>
              <a:rPr lang="fr-CH" sz="1600" dirty="0">
                <a:latin typeface="Palatino" charset="0"/>
                <a:ea typeface="Palatino" charset="0"/>
                <a:cs typeface="Palatino" charset="0"/>
              </a:rPr>
              <a:t>Production journalière </a:t>
            </a:r>
            <a:r>
              <a:rPr lang="fr-CH" sz="1600" dirty="0" err="1">
                <a:latin typeface="Palatino" charset="0"/>
                <a:ea typeface="Palatino" charset="0"/>
                <a:cs typeface="Palatino" charset="0"/>
              </a:rPr>
              <a:t>d’IgA</a:t>
            </a:r>
            <a:r>
              <a:rPr lang="fr-CH" sz="1600" dirty="0">
                <a:latin typeface="Palatino" charset="0"/>
                <a:ea typeface="Palatino" charset="0"/>
                <a:cs typeface="Palatino" charset="0"/>
              </a:rPr>
              <a:t> sécrétoire: 5-15g!</a:t>
            </a:r>
          </a:p>
          <a:p>
            <a:pPr>
              <a:buClr>
                <a:srgbClr val="C00000"/>
              </a:buClr>
              <a:buSzPct val="50000"/>
              <a:buFont typeface="Wingdings" charset="2"/>
              <a:buChar char="v"/>
            </a:pPr>
            <a:r>
              <a:rPr lang="fr-CH" sz="1600" dirty="0" err="1">
                <a:latin typeface="Palatino" charset="0"/>
                <a:ea typeface="Palatino" charset="0"/>
                <a:cs typeface="Palatino" charset="0"/>
              </a:rPr>
              <a:t>L’IgA</a:t>
            </a:r>
            <a:r>
              <a:rPr lang="fr-CH" sz="1600" dirty="0">
                <a:latin typeface="Palatino" charset="0"/>
                <a:ea typeface="Palatino" charset="0"/>
                <a:cs typeface="Palatino" charset="0"/>
              </a:rPr>
              <a:t> est sécrété sous forme de dimère ou de tétramère lié covalence à une chaine J qui peut interagir avec un composant de l’</a:t>
            </a:r>
            <a:r>
              <a:rPr lang="fr-CH" sz="1600" dirty="0" err="1">
                <a:latin typeface="Palatino" charset="0"/>
                <a:ea typeface="Palatino" charset="0"/>
                <a:cs typeface="Palatino" charset="0"/>
              </a:rPr>
              <a:t>épithéliul</a:t>
            </a:r>
            <a:r>
              <a:rPr lang="fr-CH" sz="1600" dirty="0">
                <a:latin typeface="Palatino" charset="0"/>
                <a:ea typeface="Palatino" charset="0"/>
                <a:cs typeface="Palatino" charset="0"/>
              </a:rPr>
              <a:t>.</a:t>
            </a:r>
          </a:p>
          <a:p>
            <a:pPr>
              <a:buClr>
                <a:srgbClr val="C00000"/>
              </a:buClr>
              <a:buSzPct val="50000"/>
              <a:buFont typeface="Wingdings" charset="2"/>
              <a:buChar char="v"/>
            </a:pPr>
            <a:r>
              <a:rPr lang="fr-CH" sz="1600" dirty="0">
                <a:latin typeface="Palatino" charset="0"/>
                <a:ea typeface="Palatino" charset="0"/>
                <a:cs typeface="Palatino" charset="0"/>
              </a:rPr>
              <a:t>Les plasmocytes sécrétant </a:t>
            </a:r>
            <a:r>
              <a:rPr lang="fr-CH" sz="1600" dirty="0" err="1">
                <a:latin typeface="Palatino" charset="0"/>
                <a:ea typeface="Palatino" charset="0"/>
                <a:cs typeface="Palatino" charset="0"/>
              </a:rPr>
              <a:t>l’IgA</a:t>
            </a:r>
            <a:r>
              <a:rPr lang="fr-CH" sz="1600" dirty="0">
                <a:latin typeface="Palatino" charset="0"/>
                <a:ea typeface="Palatino" charset="0"/>
                <a:cs typeface="Palatino" charset="0"/>
              </a:rPr>
              <a:t> se concentrent le long des surfaces muqueuses (p.ex. dans le jéjunum de l’intestin grêle: 2.5x10</a:t>
            </a:r>
            <a:r>
              <a:rPr lang="fr-CH" sz="1600" baseline="30000" dirty="0">
                <a:latin typeface="Palatino" charset="0"/>
                <a:ea typeface="Palatino" charset="0"/>
                <a:cs typeface="Palatino" charset="0"/>
              </a:rPr>
              <a:t>10</a:t>
            </a:r>
            <a:r>
              <a:rPr lang="fr-CH" sz="1600" dirty="0">
                <a:latin typeface="Palatino" charset="0"/>
                <a:ea typeface="Palatino" charset="0"/>
                <a:cs typeface="Palatino" charset="0"/>
              </a:rPr>
              <a:t> – ce qui équivaut à un nombre plus élevé de plasmocytes que dans la moelle osseuse, la lymphe et la rate combinées)</a:t>
            </a:r>
          </a:p>
          <a:p>
            <a:pPr>
              <a:buClr>
                <a:srgbClr val="C00000"/>
              </a:buClr>
              <a:buSzPct val="50000"/>
              <a:buFont typeface="Wingdings" charset="2"/>
              <a:buChar char="v"/>
            </a:pPr>
            <a:endParaRPr lang="fr-CH" sz="1800" dirty="0">
              <a:latin typeface="Palatino" charset="0"/>
              <a:ea typeface="Palatino" charset="0"/>
              <a:cs typeface="Palatino" charset="0"/>
            </a:endParaRPr>
          </a:p>
        </p:txBody>
      </p:sp>
    </p:spTree>
    <p:extLst>
      <p:ext uri="{BB962C8B-B14F-4D97-AF65-F5344CB8AC3E}">
        <p14:creationId xmlns:p14="http://schemas.microsoft.com/office/powerpoint/2010/main" val="42748803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11429-1ED0-4EF9-861E-D0DDCA48E6D4}"/>
              </a:ext>
            </a:extLst>
          </p:cNvPr>
          <p:cNvSpPr>
            <a:spLocks noGrp="1"/>
          </p:cNvSpPr>
          <p:nvPr>
            <p:ph type="title"/>
          </p:nvPr>
        </p:nvSpPr>
        <p:spPr/>
        <p:txBody>
          <a:bodyPr/>
          <a:lstStyle/>
          <a:p>
            <a:r>
              <a:rPr lang="fr-CH" dirty="0"/>
              <a:t>Fonctions des anticorps: Transcytose </a:t>
            </a:r>
            <a:r>
              <a:rPr lang="fr-CH" dirty="0" err="1"/>
              <a:t>d’IgA</a:t>
            </a:r>
            <a:endParaRPr lang="fr-CH" dirty="0"/>
          </a:p>
        </p:txBody>
      </p:sp>
      <p:sp>
        <p:nvSpPr>
          <p:cNvPr id="3" name="Content Placeholder 2">
            <a:extLst>
              <a:ext uri="{FF2B5EF4-FFF2-40B4-BE49-F238E27FC236}">
                <a16:creationId xmlns:a16="http://schemas.microsoft.com/office/drawing/2014/main" id="{934BC836-C369-42E4-B555-A67BB1319077}"/>
              </a:ext>
            </a:extLst>
          </p:cNvPr>
          <p:cNvSpPr>
            <a:spLocks noGrp="1"/>
          </p:cNvSpPr>
          <p:nvPr>
            <p:ph sz="half" idx="1"/>
          </p:nvPr>
        </p:nvSpPr>
        <p:spPr>
          <a:xfrm>
            <a:off x="5468874" y="1764665"/>
            <a:ext cx="3549765" cy="4351338"/>
          </a:xfrm>
        </p:spPr>
        <p:txBody>
          <a:bodyPr>
            <a:normAutofit/>
          </a:bodyPr>
          <a:lstStyle/>
          <a:p>
            <a:r>
              <a:rPr lang="fr-CH" sz="1800" dirty="0"/>
              <a:t>La composante sécrétoire protège </a:t>
            </a:r>
            <a:r>
              <a:rPr lang="fr-CH" sz="1800" dirty="0" err="1"/>
              <a:t>l’IgA</a:t>
            </a:r>
            <a:r>
              <a:rPr lang="fr-CH" sz="1800" dirty="0"/>
              <a:t> contre la digestion dans l’environnement riche en protéases des muqueuses</a:t>
            </a:r>
          </a:p>
          <a:p>
            <a:r>
              <a:rPr lang="fr-CH" sz="1800" dirty="0"/>
              <a:t>Peut connecter (‘cross-</a:t>
            </a:r>
            <a:r>
              <a:rPr lang="fr-CH" sz="1800" dirty="0" err="1"/>
              <a:t>link</a:t>
            </a:r>
            <a:r>
              <a:rPr lang="fr-CH" sz="1800" dirty="0"/>
              <a:t>’) des molécules larges aux épitopes multiples </a:t>
            </a:r>
          </a:p>
          <a:p>
            <a:r>
              <a:rPr lang="fr-CH" sz="1800" dirty="0"/>
              <a:t>Empêche l’adhérence des pathogènes aux cellules muqueuses</a:t>
            </a:r>
          </a:p>
        </p:txBody>
      </p:sp>
      <p:pic>
        <p:nvPicPr>
          <p:cNvPr id="7" name="Image 4" descr="dia_50.jpg">
            <a:extLst>
              <a:ext uri="{FF2B5EF4-FFF2-40B4-BE49-F238E27FC236}">
                <a16:creationId xmlns:a16="http://schemas.microsoft.com/office/drawing/2014/main" id="{9A848282-5B3F-45F3-A1B1-69D3FF3170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935" y="1764665"/>
            <a:ext cx="5072939" cy="3804705"/>
          </a:xfrm>
          <a:prstGeom prst="rect">
            <a:avLst/>
          </a:prstGeom>
        </p:spPr>
      </p:pic>
    </p:spTree>
    <p:extLst>
      <p:ext uri="{BB962C8B-B14F-4D97-AF65-F5344CB8AC3E}">
        <p14:creationId xmlns:p14="http://schemas.microsoft.com/office/powerpoint/2010/main" val="22701716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5F3CD-6211-4E32-AB8A-146CD42418D3}"/>
              </a:ext>
            </a:extLst>
          </p:cNvPr>
          <p:cNvSpPr>
            <a:spLocks noGrp="1"/>
          </p:cNvSpPr>
          <p:nvPr>
            <p:ph type="title"/>
          </p:nvPr>
        </p:nvSpPr>
        <p:spPr/>
        <p:txBody>
          <a:bodyPr>
            <a:normAutofit/>
          </a:bodyPr>
          <a:lstStyle/>
          <a:p>
            <a:r>
              <a:rPr lang="fr-CH"/>
              <a:t>Fonctions des anticorps: transfert placentaire</a:t>
            </a:r>
          </a:p>
        </p:txBody>
      </p:sp>
      <p:sp>
        <p:nvSpPr>
          <p:cNvPr id="3" name="Content Placeholder 2">
            <a:extLst>
              <a:ext uri="{FF2B5EF4-FFF2-40B4-BE49-F238E27FC236}">
                <a16:creationId xmlns:a16="http://schemas.microsoft.com/office/drawing/2014/main" id="{676BA866-5E6F-4646-8A2C-A1A6A4485ABB}"/>
              </a:ext>
            </a:extLst>
          </p:cNvPr>
          <p:cNvSpPr>
            <a:spLocks noGrp="1"/>
          </p:cNvSpPr>
          <p:nvPr>
            <p:ph sz="half" idx="1"/>
          </p:nvPr>
        </p:nvSpPr>
        <p:spPr>
          <a:xfrm>
            <a:off x="417545" y="1094887"/>
            <a:ext cx="3290373" cy="4351338"/>
          </a:xfrm>
        </p:spPr>
        <p:txBody>
          <a:bodyPr>
            <a:normAutofit/>
          </a:bodyPr>
          <a:lstStyle/>
          <a:p>
            <a:r>
              <a:rPr lang="fr-CH" sz="1800" dirty="0"/>
              <a:t>Certains anticorps sont capables de traverser les couches épithéliales, d’accéder aux muqueuses (des organes respiratoires, gastrointestinaux et urogénitaux) et d’être exportés dans le lait maternel. </a:t>
            </a:r>
          </a:p>
          <a:p>
            <a:r>
              <a:rPr lang="fr-CH" sz="1800" dirty="0"/>
              <a:t>Majoritairement </a:t>
            </a:r>
            <a:r>
              <a:rPr lang="fr-CH" sz="1800" dirty="0" err="1"/>
              <a:t>IgA</a:t>
            </a:r>
            <a:r>
              <a:rPr lang="fr-CH" sz="1800" dirty="0"/>
              <a:t>, mais également IgG transmis de la mère à l’enfant pendant la période de gestation</a:t>
            </a:r>
          </a:p>
          <a:p>
            <a:endParaRPr lang="fr-CH" sz="1800" dirty="0"/>
          </a:p>
        </p:txBody>
      </p:sp>
      <p:graphicFrame>
        <p:nvGraphicFramePr>
          <p:cNvPr id="4" name="Table 3">
            <a:extLst>
              <a:ext uri="{FF2B5EF4-FFF2-40B4-BE49-F238E27FC236}">
                <a16:creationId xmlns:a16="http://schemas.microsoft.com/office/drawing/2014/main" id="{F29FBCF4-EA02-44FB-976A-DA96F63DAA8B}"/>
              </a:ext>
            </a:extLst>
          </p:cNvPr>
          <p:cNvGraphicFramePr>
            <a:graphicFrameLocks noGrp="1"/>
          </p:cNvGraphicFramePr>
          <p:nvPr>
            <p:extLst>
              <p:ext uri="{D42A27DB-BD31-4B8C-83A1-F6EECF244321}">
                <p14:modId xmlns:p14="http://schemas.microsoft.com/office/powerpoint/2010/main" val="1326912626"/>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Neutralisation des </a:t>
                      </a:r>
                      <a:r>
                        <a:rPr kumimoji="0" lang="en-GB" sz="1200" b="1" i="0" u="none" strike="noStrike" kern="1200" cap="none" spc="0" normalizeH="0" baseline="0" noProof="0" dirty="0" err="1">
                          <a:ln>
                            <a:noFill/>
                          </a:ln>
                          <a:solidFill>
                            <a:prstClr val="black"/>
                          </a:solidFill>
                          <a:effectLst/>
                          <a:uLnTx/>
                          <a:uFillTx/>
                          <a:latin typeface="+mn-lt"/>
                          <a:ea typeface="+mn-ea"/>
                          <a:cs typeface="+mn-cs"/>
                        </a:rPr>
                        <a:t>pathogènes</a:t>
                      </a:r>
                      <a:endParaRPr kumimoji="0" lang="en-GB" sz="1200" b="1" i="0" u="none" strike="noStrike" kern="1200" cap="none" spc="0" normalizeH="0" baseline="0" noProof="0" dirty="0">
                        <a:ln>
                          <a:noFill/>
                        </a:ln>
                        <a:solidFill>
                          <a:srgbClr val="000000"/>
                        </a:solidFill>
                        <a:effectLst/>
                        <a:uLnTx/>
                        <a:uFillTx/>
                        <a:latin typeface="Calibri Light" panose="020F0302020204030204" pitchFamily="34" charset="0"/>
                        <a:ea typeface="+mn-ea"/>
                        <a:cs typeface="+mn-cs"/>
                      </a:endParaRPr>
                    </a:p>
                  </a:txBody>
                  <a:tcPr marL="45720" marR="45720" anchor="ctr"/>
                </a:tc>
                <a:tc>
                  <a:txBody>
                    <a:bodyPr/>
                    <a:lstStyle/>
                    <a:p>
                      <a:pPr algn="ctr" rtl="0" fontAlgn="b"/>
                      <a:r>
                        <a:rPr lang="en-GB" sz="1400" u="none" strike="noStrike" dirty="0">
                          <a:effectLst/>
                        </a:rPr>
                        <a:t>Activation du </a:t>
                      </a:r>
                      <a:r>
                        <a:rPr lang="en-GB" sz="1400" u="none" strike="noStrike" dirty="0" err="1">
                          <a:effectLst/>
                        </a:rPr>
                        <a:t>complément</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Fixation aux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des mastocytes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err="1">
                          <a:effectLst/>
                        </a:rPr>
                        <a:t>Sérum</a:t>
                      </a:r>
                      <a:r>
                        <a:rPr lang="en-GB" sz="1400" u="none" strike="noStrike" dirty="0">
                          <a:effectLst/>
                        </a:rPr>
                        <a:t>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200" u="none" strike="noStrike" dirty="0" err="1">
                          <a:effectLst/>
                        </a:rPr>
                        <a:t>Sécrétions</a:t>
                      </a:r>
                      <a:r>
                        <a:rPr lang="en-GB" sz="1200" u="none" strike="noStrike" dirty="0">
                          <a:effectLst/>
                        </a:rPr>
                        <a:t> </a:t>
                      </a:r>
                      <a:r>
                        <a:rPr lang="en-GB" sz="1200" u="none" strike="noStrike" dirty="0" err="1">
                          <a:effectLst/>
                        </a:rPr>
                        <a:t>muqueuses</a:t>
                      </a:r>
                      <a:endParaRPr lang="en-GB" sz="12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200" u="none" strike="noStrike" dirty="0" err="1">
                          <a:effectLst/>
                        </a:rPr>
                        <a:t>Transfert</a:t>
                      </a:r>
                      <a:r>
                        <a:rPr lang="en-GB" sz="1200" u="none" strike="noStrike" dirty="0">
                          <a:effectLst/>
                        </a:rPr>
                        <a:t> </a:t>
                      </a:r>
                      <a:r>
                        <a:rPr lang="en-GB" sz="1200" u="none" strike="noStrike" dirty="0" err="1">
                          <a:effectLst/>
                        </a:rPr>
                        <a:t>placentaire</a:t>
                      </a:r>
                      <a:endParaRPr lang="en-GB" sz="12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5" name="Rectangle 4">
            <a:extLst>
              <a:ext uri="{FF2B5EF4-FFF2-40B4-BE49-F238E27FC236}">
                <a16:creationId xmlns:a16="http://schemas.microsoft.com/office/drawing/2014/main" id="{799FBD86-18AE-43DD-B4BC-F9BBE8A9B30E}"/>
              </a:ext>
            </a:extLst>
          </p:cNvPr>
          <p:cNvSpPr/>
          <p:nvPr/>
        </p:nvSpPr>
        <p:spPr>
          <a:xfrm>
            <a:off x="7802880" y="4654868"/>
            <a:ext cx="804672"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nvGrpSpPr>
          <p:cNvPr id="22" name="Group 21">
            <a:extLst>
              <a:ext uri="{FF2B5EF4-FFF2-40B4-BE49-F238E27FC236}">
                <a16:creationId xmlns:a16="http://schemas.microsoft.com/office/drawing/2014/main" id="{1998647E-79EF-491F-9E5C-18CCDFD11898}"/>
              </a:ext>
            </a:extLst>
          </p:cNvPr>
          <p:cNvGrpSpPr/>
          <p:nvPr/>
        </p:nvGrpSpPr>
        <p:grpSpPr>
          <a:xfrm>
            <a:off x="3918952" y="779622"/>
            <a:ext cx="4752461" cy="3875246"/>
            <a:chOff x="3893552" y="729831"/>
            <a:chExt cx="4752461" cy="3875246"/>
          </a:xfrm>
        </p:grpSpPr>
        <p:pic>
          <p:nvPicPr>
            <p:cNvPr id="11" name="Picture 10">
              <a:extLst>
                <a:ext uri="{FF2B5EF4-FFF2-40B4-BE49-F238E27FC236}">
                  <a16:creationId xmlns:a16="http://schemas.microsoft.com/office/drawing/2014/main" id="{1185F3FF-19AE-4FA1-96D9-B5AADD5DFBCA}"/>
                </a:ext>
              </a:extLst>
            </p:cNvPr>
            <p:cNvPicPr>
              <a:picLocks noChangeAspect="1"/>
            </p:cNvPicPr>
            <p:nvPr/>
          </p:nvPicPr>
          <p:blipFill rotWithShape="1">
            <a:blip r:embed="rId2"/>
            <a:srcRect b="1736"/>
            <a:stretch/>
          </p:blipFill>
          <p:spPr>
            <a:xfrm>
              <a:off x="4104688" y="1180372"/>
              <a:ext cx="4541325" cy="3266409"/>
            </a:xfrm>
            <a:prstGeom prst="rect">
              <a:avLst/>
            </a:prstGeom>
          </p:spPr>
        </p:pic>
        <p:sp>
          <p:nvSpPr>
            <p:cNvPr id="13" name="TextBox 12">
              <a:extLst>
                <a:ext uri="{FF2B5EF4-FFF2-40B4-BE49-F238E27FC236}">
                  <a16:creationId xmlns:a16="http://schemas.microsoft.com/office/drawing/2014/main" id="{25753907-6F3A-4DE7-A521-314E78106F84}"/>
                </a:ext>
              </a:extLst>
            </p:cNvPr>
            <p:cNvSpPr txBox="1"/>
            <p:nvPr/>
          </p:nvSpPr>
          <p:spPr>
            <a:xfrm>
              <a:off x="5273107" y="1230134"/>
              <a:ext cx="1102243" cy="338554"/>
            </a:xfrm>
            <a:prstGeom prst="rect">
              <a:avLst/>
            </a:prstGeom>
            <a:solidFill>
              <a:schemeClr val="bg1">
                <a:lumMod val="95000"/>
              </a:schemeClr>
            </a:solidFill>
            <a:ln>
              <a:noFill/>
            </a:ln>
          </p:spPr>
          <p:txBody>
            <a:bodyPr wrap="square" lIns="0" tIns="0" rIns="0" bIns="0" rtlCol="0">
              <a:spAutoFit/>
            </a:bodyPr>
            <a:lstStyle/>
            <a:p>
              <a:r>
                <a:rPr lang="fr-CH" sz="1100" dirty="0">
                  <a:latin typeface="+mj-lt"/>
                </a:rPr>
                <a:t>Antigènes environnementaux</a:t>
              </a:r>
            </a:p>
          </p:txBody>
        </p:sp>
        <p:sp>
          <p:nvSpPr>
            <p:cNvPr id="14" name="TextBox 13">
              <a:extLst>
                <a:ext uri="{FF2B5EF4-FFF2-40B4-BE49-F238E27FC236}">
                  <a16:creationId xmlns:a16="http://schemas.microsoft.com/office/drawing/2014/main" id="{6CDE2A3E-0C5F-45F3-920F-C6F532DE8B52}"/>
                </a:ext>
              </a:extLst>
            </p:cNvPr>
            <p:cNvSpPr txBox="1"/>
            <p:nvPr/>
          </p:nvSpPr>
          <p:spPr>
            <a:xfrm>
              <a:off x="7126800" y="2245379"/>
              <a:ext cx="1373389" cy="738664"/>
            </a:xfrm>
            <a:prstGeom prst="rect">
              <a:avLst/>
            </a:prstGeom>
            <a:solidFill>
              <a:schemeClr val="bg1">
                <a:lumMod val="95000"/>
              </a:schemeClr>
            </a:solidFill>
            <a:ln>
              <a:noFill/>
            </a:ln>
          </p:spPr>
          <p:txBody>
            <a:bodyPr wrap="square" lIns="0" tIns="0" rIns="0" bIns="0" rtlCol="0">
              <a:spAutoFit/>
            </a:bodyPr>
            <a:lstStyle/>
            <a:p>
              <a:r>
                <a:rPr lang="fr-CH" sz="1200" dirty="0">
                  <a:latin typeface="+mj-lt"/>
                </a:rPr>
                <a:t>Traitement des antigènes par le système digestif maternel</a:t>
              </a:r>
            </a:p>
          </p:txBody>
        </p:sp>
        <p:sp>
          <p:nvSpPr>
            <p:cNvPr id="15" name="TextBox 14">
              <a:extLst>
                <a:ext uri="{FF2B5EF4-FFF2-40B4-BE49-F238E27FC236}">
                  <a16:creationId xmlns:a16="http://schemas.microsoft.com/office/drawing/2014/main" id="{5F76F9AC-0BEC-4DE2-8B9E-FC15922C439B}"/>
                </a:ext>
              </a:extLst>
            </p:cNvPr>
            <p:cNvSpPr txBox="1"/>
            <p:nvPr/>
          </p:nvSpPr>
          <p:spPr>
            <a:xfrm>
              <a:off x="3999086" y="1843732"/>
              <a:ext cx="2262014" cy="1292662"/>
            </a:xfrm>
            <a:prstGeom prst="rect">
              <a:avLst/>
            </a:prstGeom>
            <a:solidFill>
              <a:schemeClr val="bg1">
                <a:lumMod val="95000"/>
              </a:schemeClr>
            </a:solidFill>
            <a:ln>
              <a:noFill/>
            </a:ln>
          </p:spPr>
          <p:txBody>
            <a:bodyPr wrap="square" lIns="0" tIns="0" rIns="0" bIns="0" rtlCol="0">
              <a:spAutoFit/>
            </a:bodyPr>
            <a:lstStyle/>
            <a:p>
              <a:r>
                <a:rPr lang="fr-CH" sz="1200" dirty="0">
                  <a:latin typeface="+mj-lt"/>
                </a:rPr>
                <a:t>Antigènes libres</a:t>
              </a:r>
            </a:p>
            <a:p>
              <a:r>
                <a:rPr lang="fr-CH" sz="1200" dirty="0">
                  <a:latin typeface="+mj-lt"/>
                </a:rPr>
                <a:t>Antigènes + </a:t>
              </a:r>
              <a:r>
                <a:rPr lang="fr-CH" sz="1200" dirty="0" err="1">
                  <a:latin typeface="+mj-lt"/>
                </a:rPr>
                <a:t>IgA</a:t>
              </a:r>
              <a:r>
                <a:rPr lang="fr-CH" sz="1200" dirty="0">
                  <a:latin typeface="+mj-lt"/>
                </a:rPr>
                <a:t> ou IgG</a:t>
              </a:r>
            </a:p>
            <a:p>
              <a:r>
                <a:rPr lang="fr-CH" sz="1200" dirty="0">
                  <a:latin typeface="+mj-lt"/>
                </a:rPr>
                <a:t>Facteurs tolérogènes</a:t>
              </a:r>
            </a:p>
            <a:p>
              <a:r>
                <a:rPr lang="fr-CH" sz="1200" dirty="0">
                  <a:latin typeface="+mj-lt"/>
                </a:rPr>
                <a:t>Facteurs modulants les microbiotes</a:t>
              </a:r>
            </a:p>
            <a:p>
              <a:r>
                <a:rPr lang="fr-CH" sz="1200" dirty="0">
                  <a:latin typeface="+mj-lt"/>
                </a:rPr>
                <a:t>Facteurs antimicrobiens (lactoferrine, lysozymes, </a:t>
              </a:r>
              <a:r>
                <a:rPr lang="fr-CH" sz="1200" dirty="0" err="1">
                  <a:latin typeface="+mj-lt"/>
                </a:rPr>
                <a:t>IgA</a:t>
              </a:r>
              <a:r>
                <a:rPr lang="fr-CH" sz="1200" dirty="0">
                  <a:latin typeface="+mj-lt"/>
                </a:rPr>
                <a:t>), </a:t>
              </a:r>
            </a:p>
            <a:p>
              <a:r>
                <a:rPr lang="fr-CH" sz="1200" dirty="0">
                  <a:latin typeface="+mj-lt"/>
                </a:rPr>
                <a:t>…</a:t>
              </a:r>
            </a:p>
          </p:txBody>
        </p:sp>
        <p:sp>
          <p:nvSpPr>
            <p:cNvPr id="16" name="TextBox 15">
              <a:extLst>
                <a:ext uri="{FF2B5EF4-FFF2-40B4-BE49-F238E27FC236}">
                  <a16:creationId xmlns:a16="http://schemas.microsoft.com/office/drawing/2014/main" id="{3528C3C6-5C8F-44AB-875A-A718C126570E}"/>
                </a:ext>
              </a:extLst>
            </p:cNvPr>
            <p:cNvSpPr txBox="1"/>
            <p:nvPr/>
          </p:nvSpPr>
          <p:spPr>
            <a:xfrm>
              <a:off x="3903800" y="1550478"/>
              <a:ext cx="1428789" cy="369332"/>
            </a:xfrm>
            <a:prstGeom prst="rect">
              <a:avLst/>
            </a:prstGeom>
            <a:noFill/>
          </p:spPr>
          <p:txBody>
            <a:bodyPr wrap="none" rtlCol="0">
              <a:spAutoFit/>
            </a:bodyPr>
            <a:lstStyle/>
            <a:p>
              <a:r>
                <a:rPr lang="fr-CH" dirty="0"/>
                <a:t>Lait maternel</a:t>
              </a:r>
            </a:p>
          </p:txBody>
        </p:sp>
        <p:sp>
          <p:nvSpPr>
            <p:cNvPr id="17" name="TextBox 16">
              <a:extLst>
                <a:ext uri="{FF2B5EF4-FFF2-40B4-BE49-F238E27FC236}">
                  <a16:creationId xmlns:a16="http://schemas.microsoft.com/office/drawing/2014/main" id="{FEB7AB77-778A-4921-9C52-0180D169F38F}"/>
                </a:ext>
              </a:extLst>
            </p:cNvPr>
            <p:cNvSpPr txBox="1"/>
            <p:nvPr/>
          </p:nvSpPr>
          <p:spPr>
            <a:xfrm>
              <a:off x="5278085" y="3571573"/>
              <a:ext cx="1872208" cy="369332"/>
            </a:xfrm>
            <a:prstGeom prst="rect">
              <a:avLst/>
            </a:prstGeom>
            <a:solidFill>
              <a:schemeClr val="bg1">
                <a:lumMod val="95000"/>
              </a:schemeClr>
            </a:solidFill>
            <a:ln>
              <a:noFill/>
            </a:ln>
          </p:spPr>
          <p:txBody>
            <a:bodyPr wrap="square" lIns="0" tIns="0" rIns="0" bIns="0" rtlCol="0">
              <a:spAutoFit/>
            </a:bodyPr>
            <a:lstStyle/>
            <a:p>
              <a:r>
                <a:rPr lang="fr-CH" sz="1200" dirty="0">
                  <a:latin typeface="+mj-lt"/>
                </a:rPr>
                <a:t>antigène transféré à travers la barrière intestinale</a:t>
              </a:r>
            </a:p>
          </p:txBody>
        </p:sp>
        <p:sp>
          <p:nvSpPr>
            <p:cNvPr id="18" name="TextBox 17">
              <a:extLst>
                <a:ext uri="{FF2B5EF4-FFF2-40B4-BE49-F238E27FC236}">
                  <a16:creationId xmlns:a16="http://schemas.microsoft.com/office/drawing/2014/main" id="{74E9EB7D-4B6B-4DE7-889B-55081E954F27}"/>
                </a:ext>
              </a:extLst>
            </p:cNvPr>
            <p:cNvSpPr txBox="1"/>
            <p:nvPr/>
          </p:nvSpPr>
          <p:spPr>
            <a:xfrm>
              <a:off x="7685909" y="3897191"/>
              <a:ext cx="748223" cy="369332"/>
            </a:xfrm>
            <a:prstGeom prst="rect">
              <a:avLst/>
            </a:prstGeom>
            <a:solidFill>
              <a:schemeClr val="bg1">
                <a:lumMod val="95000"/>
              </a:schemeClr>
            </a:solidFill>
            <a:ln>
              <a:noFill/>
            </a:ln>
          </p:spPr>
          <p:txBody>
            <a:bodyPr wrap="square" lIns="0" tIns="0" rIns="0" bIns="0" rtlCol="0">
              <a:spAutoFit/>
            </a:bodyPr>
            <a:lstStyle/>
            <a:p>
              <a:r>
                <a:rPr lang="fr-CH" sz="1200" dirty="0">
                  <a:latin typeface="+mj-lt"/>
                </a:rPr>
                <a:t>Tolérance orale</a:t>
              </a:r>
            </a:p>
          </p:txBody>
        </p:sp>
        <p:sp>
          <p:nvSpPr>
            <p:cNvPr id="19" name="TextBox 18">
              <a:extLst>
                <a:ext uri="{FF2B5EF4-FFF2-40B4-BE49-F238E27FC236}">
                  <a16:creationId xmlns:a16="http://schemas.microsoft.com/office/drawing/2014/main" id="{28CCE11C-CE01-4F99-A5A7-F3ED3D12A72D}"/>
                </a:ext>
              </a:extLst>
            </p:cNvPr>
            <p:cNvSpPr txBox="1"/>
            <p:nvPr/>
          </p:nvSpPr>
          <p:spPr>
            <a:xfrm>
              <a:off x="3893552" y="729831"/>
              <a:ext cx="3935565" cy="369332"/>
            </a:xfrm>
            <a:prstGeom prst="rect">
              <a:avLst/>
            </a:prstGeom>
            <a:noFill/>
          </p:spPr>
          <p:txBody>
            <a:bodyPr wrap="none" rtlCol="0">
              <a:spAutoFit/>
            </a:bodyPr>
            <a:lstStyle/>
            <a:p>
              <a:r>
                <a:rPr lang="fr-CH" dirty="0"/>
                <a:t>Avantages immunitaires de l’allaitement</a:t>
              </a:r>
            </a:p>
          </p:txBody>
        </p:sp>
        <p:sp>
          <p:nvSpPr>
            <p:cNvPr id="20" name="TextBox 19">
              <a:extLst>
                <a:ext uri="{FF2B5EF4-FFF2-40B4-BE49-F238E27FC236}">
                  <a16:creationId xmlns:a16="http://schemas.microsoft.com/office/drawing/2014/main" id="{3658B84E-6FA0-427B-B6A2-17F84EDF3469}"/>
                </a:ext>
              </a:extLst>
            </p:cNvPr>
            <p:cNvSpPr txBox="1"/>
            <p:nvPr/>
          </p:nvSpPr>
          <p:spPr>
            <a:xfrm>
              <a:off x="4022801" y="4051079"/>
              <a:ext cx="2500611" cy="553998"/>
            </a:xfrm>
            <a:prstGeom prst="rect">
              <a:avLst/>
            </a:prstGeom>
            <a:noFill/>
          </p:spPr>
          <p:txBody>
            <a:bodyPr wrap="square" lIns="0" rIns="0" rtlCol="0">
              <a:spAutoFit/>
            </a:bodyPr>
            <a:lstStyle/>
            <a:p>
              <a:r>
                <a:rPr lang="fr-CH" sz="1000" dirty="0"/>
                <a:t>Adapté de </a:t>
              </a:r>
              <a:r>
                <a:rPr lang="fr-CH" sz="1000" dirty="0" err="1"/>
                <a:t>Erhasselt</a:t>
              </a:r>
              <a:r>
                <a:rPr lang="fr-CH" sz="1000" dirty="0"/>
                <a:t>, V. (2010)  </a:t>
              </a:r>
            </a:p>
            <a:p>
              <a:r>
                <a:rPr lang="fr-CH" sz="1000" dirty="0" err="1"/>
                <a:t>Mucosal</a:t>
              </a:r>
              <a:r>
                <a:rPr lang="fr-CH" sz="1000" dirty="0"/>
                <a:t> </a:t>
              </a:r>
              <a:r>
                <a:rPr lang="fr-CH" sz="1000" dirty="0" err="1"/>
                <a:t>Immunology</a:t>
              </a:r>
              <a:r>
                <a:rPr lang="fr-CH" sz="1000" dirty="0"/>
                <a:t>; 3(4):326-33. </a:t>
              </a:r>
            </a:p>
            <a:p>
              <a:endParaRPr lang="fr-CH" sz="1000" dirty="0"/>
            </a:p>
          </p:txBody>
        </p:sp>
        <p:sp>
          <p:nvSpPr>
            <p:cNvPr id="21" name="Rectangle 20">
              <a:extLst>
                <a:ext uri="{FF2B5EF4-FFF2-40B4-BE49-F238E27FC236}">
                  <a16:creationId xmlns:a16="http://schemas.microsoft.com/office/drawing/2014/main" id="{B41EA82F-E8D3-4FB2-AFD5-9E80416AEA42}"/>
                </a:ext>
              </a:extLst>
            </p:cNvPr>
            <p:cNvSpPr/>
            <p:nvPr/>
          </p:nvSpPr>
          <p:spPr>
            <a:xfrm>
              <a:off x="3903800" y="768097"/>
              <a:ext cx="4710689" cy="367868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grpSp>
    </p:spTree>
    <p:extLst>
      <p:ext uri="{BB962C8B-B14F-4D97-AF65-F5344CB8AC3E}">
        <p14:creationId xmlns:p14="http://schemas.microsoft.com/office/powerpoint/2010/main" val="359697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13AE5-0C39-4A90-8C74-EB812AAEAC9A}"/>
              </a:ext>
            </a:extLst>
          </p:cNvPr>
          <p:cNvSpPr>
            <a:spLocks noGrp="1"/>
          </p:cNvSpPr>
          <p:nvPr>
            <p:ph type="title"/>
          </p:nvPr>
        </p:nvSpPr>
        <p:spPr/>
        <p:txBody>
          <a:bodyPr>
            <a:normAutofit/>
          </a:bodyPr>
          <a:lstStyle/>
          <a:p>
            <a:r>
              <a:rPr lang="fr-CH" dirty="0"/>
              <a:t>Évasion de l’immunité humorale par les microbes</a:t>
            </a:r>
          </a:p>
        </p:txBody>
      </p:sp>
      <p:graphicFrame>
        <p:nvGraphicFramePr>
          <p:cNvPr id="4" name="Content Placeholder 3">
            <a:extLst>
              <a:ext uri="{FF2B5EF4-FFF2-40B4-BE49-F238E27FC236}">
                <a16:creationId xmlns:a16="http://schemas.microsoft.com/office/drawing/2014/main" id="{A9B724CE-D2DC-4411-A3F5-53A5B06FE3EE}"/>
              </a:ext>
            </a:extLst>
          </p:cNvPr>
          <p:cNvGraphicFramePr>
            <a:graphicFrameLocks noGrp="1"/>
          </p:cNvGraphicFramePr>
          <p:nvPr>
            <p:ph idx="1"/>
            <p:extLst>
              <p:ext uri="{D42A27DB-BD31-4B8C-83A1-F6EECF244321}">
                <p14:modId xmlns:p14="http://schemas.microsoft.com/office/powerpoint/2010/main" val="257818561"/>
              </p:ext>
            </p:extLst>
          </p:nvPr>
        </p:nvGraphicFramePr>
        <p:xfrm>
          <a:off x="275430" y="1014909"/>
          <a:ext cx="8703469" cy="5566092"/>
        </p:xfrm>
        <a:graphic>
          <a:graphicData uri="http://schemas.openxmlformats.org/drawingml/2006/table">
            <a:tbl>
              <a:tblPr firstRow="1" firstCol="1" bandRow="1">
                <a:tableStyleId>{F2DE63D5-997A-4646-A377-4702673A728D}</a:tableStyleId>
              </a:tblPr>
              <a:tblGrid>
                <a:gridCol w="2239170">
                  <a:extLst>
                    <a:ext uri="{9D8B030D-6E8A-4147-A177-3AD203B41FA5}">
                      <a16:colId xmlns:a16="http://schemas.microsoft.com/office/drawing/2014/main" val="1392055284"/>
                    </a:ext>
                  </a:extLst>
                </a:gridCol>
                <a:gridCol w="6464299">
                  <a:extLst>
                    <a:ext uri="{9D8B030D-6E8A-4147-A177-3AD203B41FA5}">
                      <a16:colId xmlns:a16="http://schemas.microsoft.com/office/drawing/2014/main" val="2089890887"/>
                    </a:ext>
                  </a:extLst>
                </a:gridCol>
              </a:tblGrid>
              <a:tr h="896603">
                <a:tc>
                  <a:txBody>
                    <a:bodyPr/>
                    <a:lstStyle/>
                    <a:p>
                      <a:pPr algn="l"/>
                      <a:r>
                        <a:rPr lang="fr-CH" sz="1800" noProof="0"/>
                        <a:t>Mécanisme</a:t>
                      </a:r>
                    </a:p>
                  </a:txBody>
                  <a:tcPr>
                    <a:lnR w="12700" cap="flat" cmpd="sng" algn="ctr">
                      <a:solidFill>
                        <a:schemeClr val="bg1">
                          <a:lumMod val="95000"/>
                        </a:schemeClr>
                      </a:solidFill>
                      <a:prstDash val="solid"/>
                      <a:round/>
                      <a:headEnd type="none" w="med" len="med"/>
                      <a:tailEnd type="none" w="med" len="med"/>
                    </a:lnR>
                  </a:tcPr>
                </a:tc>
                <a:tc>
                  <a:txBody>
                    <a:bodyPr/>
                    <a:lstStyle/>
                    <a:p>
                      <a:pPr algn="l"/>
                      <a:r>
                        <a:rPr lang="fr-CH" sz="1800" noProof="0"/>
                        <a:t>Exemple</a:t>
                      </a:r>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257901937"/>
                  </a:ext>
                </a:extLst>
              </a:tr>
              <a:tr h="1743409">
                <a:tc>
                  <a:txBody>
                    <a:bodyPr/>
                    <a:lstStyle/>
                    <a:p>
                      <a:pPr algn="l"/>
                      <a:r>
                        <a:rPr lang="fr-CH" sz="1800" noProof="0" dirty="0"/>
                        <a:t>Variation antigénique</a:t>
                      </a:r>
                    </a:p>
                  </a:txBody>
                  <a:tcPr>
                    <a:lnR w="12700" cap="flat" cmpd="sng" algn="ctr">
                      <a:solidFill>
                        <a:schemeClr val="bg1">
                          <a:lumMod val="95000"/>
                        </a:schemeClr>
                      </a:solidFill>
                      <a:prstDash val="solid"/>
                      <a:round/>
                      <a:headEnd type="none" w="med" len="med"/>
                      <a:tailEnd type="none" w="med" len="med"/>
                    </a:lnR>
                  </a:tcPr>
                </a:tc>
                <a:tc>
                  <a:txBody>
                    <a:bodyPr/>
                    <a:lstStyle/>
                    <a:p>
                      <a:pPr marL="0" indent="0" algn="l">
                        <a:buFont typeface="Arial" panose="020B0604020202020204" pitchFamily="34" charset="0"/>
                        <a:buNone/>
                      </a:pPr>
                      <a:r>
                        <a:rPr lang="fr-CH" sz="1800" noProof="0" dirty="0"/>
                        <a:t>Nombreux virus (p.ex. Influenza, VIH)</a:t>
                      </a:r>
                    </a:p>
                    <a:p>
                      <a:pPr marL="0" indent="0" algn="l">
                        <a:buFont typeface="Arial" panose="020B0604020202020204" pitchFamily="34" charset="0"/>
                        <a:buNone/>
                      </a:pPr>
                      <a:r>
                        <a:rPr lang="fr-CH" sz="1800" noProof="0" dirty="0"/>
                        <a:t>Bactéries (</a:t>
                      </a:r>
                      <a:r>
                        <a:rPr lang="fr-CH" sz="1800" i="1" noProof="0" dirty="0"/>
                        <a:t>Neisseria gonorrhoeae, </a:t>
                      </a:r>
                    </a:p>
                    <a:p>
                      <a:pPr marL="0" indent="0" algn="l">
                        <a:buFont typeface="Arial" panose="020B0604020202020204" pitchFamily="34" charset="0"/>
                        <a:buNone/>
                      </a:pPr>
                      <a:r>
                        <a:rPr lang="fr-CH" sz="1800" i="1" noProof="0" dirty="0"/>
                        <a:t>E. coli, Salmonella </a:t>
                      </a:r>
                      <a:r>
                        <a:rPr lang="fr-CH" sz="1800" i="1" noProof="0" dirty="0" err="1"/>
                        <a:t>typhimurium</a:t>
                      </a:r>
                      <a:r>
                        <a:rPr lang="fr-CH" sz="1800" noProof="0" dirty="0"/>
                        <a:t>)</a:t>
                      </a:r>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524689346"/>
                  </a:ext>
                </a:extLst>
              </a:tr>
              <a:tr h="896603">
                <a:tc>
                  <a:txBody>
                    <a:bodyPr/>
                    <a:lstStyle/>
                    <a:p>
                      <a:pPr algn="l"/>
                      <a:r>
                        <a:rPr lang="fr-CH" sz="1800" noProof="0" dirty="0"/>
                        <a:t>Empêcher l’activation du complément</a:t>
                      </a:r>
                    </a:p>
                  </a:txBody>
                  <a:tcPr>
                    <a:lnR w="12700" cap="flat" cmpd="sng" algn="ctr">
                      <a:solidFill>
                        <a:schemeClr val="bg1">
                          <a:lumMod val="95000"/>
                        </a:schemeClr>
                      </a:solidFill>
                      <a:prstDash val="solid"/>
                      <a:round/>
                      <a:headEnd type="none" w="med" len="med"/>
                      <a:tailEnd type="none" w="med" len="med"/>
                    </a:lnR>
                  </a:tcPr>
                </a:tc>
                <a:tc>
                  <a:txBody>
                    <a:bodyPr/>
                    <a:lstStyle/>
                    <a:p>
                      <a:pPr algn="l"/>
                      <a:r>
                        <a:rPr lang="fr-CH" sz="1800" noProof="0" dirty="0"/>
                        <a:t>Nombreuses bactéries</a:t>
                      </a:r>
                    </a:p>
                    <a:p>
                      <a:pPr algn="l"/>
                      <a:endParaRPr lang="fr-CH" sz="1800" noProof="0" dirty="0"/>
                    </a:p>
                    <a:p>
                      <a:pPr algn="l"/>
                      <a:endParaRPr lang="fr-CH" sz="1800" noProof="0" dirty="0"/>
                    </a:p>
                    <a:p>
                      <a:pPr algn="l"/>
                      <a:endParaRPr lang="fr-CH" sz="1800" noProof="0" dirty="0"/>
                    </a:p>
                    <a:p>
                      <a:pPr algn="l"/>
                      <a:endParaRPr lang="fr-CH" sz="1800" noProof="0" dirty="0"/>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4248780387"/>
                  </a:ext>
                </a:extLst>
              </a:tr>
              <a:tr h="896603">
                <a:tc>
                  <a:txBody>
                    <a:bodyPr/>
                    <a:lstStyle/>
                    <a:p>
                      <a:pPr algn="l"/>
                      <a:r>
                        <a:rPr lang="fr-CH" sz="1800" noProof="0" dirty="0"/>
                        <a:t>Échapper à la phagocytose</a:t>
                      </a:r>
                    </a:p>
                  </a:txBody>
                  <a:tcPr>
                    <a:lnR w="12700" cap="flat" cmpd="sng" algn="ctr">
                      <a:solidFill>
                        <a:schemeClr val="bg1">
                          <a:lumMod val="95000"/>
                        </a:schemeClr>
                      </a:solidFill>
                      <a:prstDash val="solid"/>
                      <a:round/>
                      <a:headEnd type="none" w="med" len="med"/>
                      <a:tailEnd type="none" w="med" len="med"/>
                    </a:lnR>
                  </a:tcPr>
                </a:tc>
                <a:tc>
                  <a:txBody>
                    <a:bodyPr/>
                    <a:lstStyle/>
                    <a:p>
                      <a:pPr algn="l"/>
                      <a:r>
                        <a:rPr lang="fr-CH" sz="1800" i="1" noProof="0" dirty="0" err="1"/>
                        <a:t>Pneumococcus</a:t>
                      </a:r>
                      <a:endParaRPr lang="fr-CH" sz="1800" i="1" noProof="0" dirty="0"/>
                    </a:p>
                    <a:p>
                      <a:pPr algn="l"/>
                      <a:endParaRPr lang="fr-CH" sz="1800" noProof="0" dirty="0"/>
                    </a:p>
                    <a:p>
                      <a:pPr algn="l"/>
                      <a:endParaRPr lang="fr-CH" sz="1800" noProof="0" dirty="0"/>
                    </a:p>
                    <a:p>
                      <a:pPr algn="l"/>
                      <a:endParaRPr lang="fr-CH" sz="1800" noProof="0" dirty="0"/>
                    </a:p>
                    <a:p>
                      <a:pPr algn="l"/>
                      <a:endParaRPr lang="fr-CH" sz="1800" i="1" noProof="0" dirty="0"/>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2515221223"/>
                  </a:ext>
                </a:extLst>
              </a:tr>
            </a:tbl>
          </a:graphicData>
        </a:graphic>
      </p:graphicFrame>
      <p:sp>
        <p:nvSpPr>
          <p:cNvPr id="5" name="TextBox 4">
            <a:extLst>
              <a:ext uri="{FF2B5EF4-FFF2-40B4-BE49-F238E27FC236}">
                <a16:creationId xmlns:a16="http://schemas.microsoft.com/office/drawing/2014/main" id="{B69C6CB2-C7B5-4358-BAE6-04994559C35C}"/>
              </a:ext>
            </a:extLst>
          </p:cNvPr>
          <p:cNvSpPr txBox="1"/>
          <p:nvPr/>
        </p:nvSpPr>
        <p:spPr>
          <a:xfrm>
            <a:off x="5441191" y="6581001"/>
            <a:ext cx="3617272" cy="276999"/>
          </a:xfrm>
          <a:prstGeom prst="rect">
            <a:avLst/>
          </a:prstGeom>
          <a:noFill/>
        </p:spPr>
        <p:txBody>
          <a:bodyPr wrap="none" rtlCol="0">
            <a:spAutoFit/>
          </a:bodyPr>
          <a:lstStyle/>
          <a:p>
            <a:r>
              <a:rPr lang="fr-CH" sz="1200" b="0" i="1" dirty="0">
                <a:latin typeface="+mj-lt"/>
              </a:rPr>
              <a:t>Adapté de Abbas, </a:t>
            </a:r>
            <a:r>
              <a:rPr lang="fr-CH" sz="1200" i="1" dirty="0">
                <a:latin typeface="+mj-lt"/>
              </a:rPr>
              <a:t>Ce</a:t>
            </a:r>
            <a:r>
              <a:rPr lang="fr-CH" sz="1200" b="0" i="1" dirty="0">
                <a:latin typeface="+mj-lt"/>
              </a:rPr>
              <a:t>llular and </a:t>
            </a:r>
            <a:r>
              <a:rPr lang="fr-CH" sz="1200" b="0" i="1" dirty="0" err="1">
                <a:latin typeface="+mj-lt"/>
              </a:rPr>
              <a:t>Molecular</a:t>
            </a:r>
            <a:r>
              <a:rPr lang="fr-CH" sz="1200" b="0" i="1" dirty="0">
                <a:latin typeface="+mj-lt"/>
              </a:rPr>
              <a:t> </a:t>
            </a:r>
            <a:r>
              <a:rPr lang="fr-CH" sz="1200" b="0" i="1" dirty="0" err="1">
                <a:latin typeface="+mj-lt"/>
              </a:rPr>
              <a:t>Immunology</a:t>
            </a:r>
            <a:endParaRPr lang="fr-CH" sz="1200" b="0" i="1" dirty="0">
              <a:latin typeface="+mj-lt"/>
            </a:endParaRPr>
          </a:p>
        </p:txBody>
      </p:sp>
      <p:pic>
        <p:nvPicPr>
          <p:cNvPr id="6" name="Picture 5">
            <a:extLst>
              <a:ext uri="{FF2B5EF4-FFF2-40B4-BE49-F238E27FC236}">
                <a16:creationId xmlns:a16="http://schemas.microsoft.com/office/drawing/2014/main" id="{4B52D858-24E9-4A92-8853-A41A00BCA7C7}"/>
              </a:ext>
            </a:extLst>
          </p:cNvPr>
          <p:cNvPicPr>
            <a:picLocks noChangeAspect="1"/>
          </p:cNvPicPr>
          <p:nvPr/>
        </p:nvPicPr>
        <p:blipFill>
          <a:blip r:embed="rId2"/>
          <a:stretch>
            <a:fillRect/>
          </a:stretch>
        </p:blipFill>
        <p:spPr>
          <a:xfrm>
            <a:off x="5805308" y="2097024"/>
            <a:ext cx="2664183" cy="1133954"/>
          </a:xfrm>
          <a:prstGeom prst="rect">
            <a:avLst/>
          </a:prstGeom>
        </p:spPr>
      </p:pic>
      <p:pic>
        <p:nvPicPr>
          <p:cNvPr id="7" name="Picture 6">
            <a:extLst>
              <a:ext uri="{FF2B5EF4-FFF2-40B4-BE49-F238E27FC236}">
                <a16:creationId xmlns:a16="http://schemas.microsoft.com/office/drawing/2014/main" id="{1FBA50CF-9632-4DC9-99B0-2B7166181841}"/>
              </a:ext>
            </a:extLst>
          </p:cNvPr>
          <p:cNvPicPr>
            <a:picLocks noChangeAspect="1"/>
          </p:cNvPicPr>
          <p:nvPr/>
        </p:nvPicPr>
        <p:blipFill>
          <a:blip r:embed="rId3"/>
          <a:stretch>
            <a:fillRect/>
          </a:stretch>
        </p:blipFill>
        <p:spPr>
          <a:xfrm>
            <a:off x="5279356" y="5362192"/>
            <a:ext cx="3560373" cy="963251"/>
          </a:xfrm>
          <a:prstGeom prst="rect">
            <a:avLst/>
          </a:prstGeom>
        </p:spPr>
      </p:pic>
      <p:pic>
        <p:nvPicPr>
          <p:cNvPr id="8" name="Picture 7">
            <a:extLst>
              <a:ext uri="{FF2B5EF4-FFF2-40B4-BE49-F238E27FC236}">
                <a16:creationId xmlns:a16="http://schemas.microsoft.com/office/drawing/2014/main" id="{7C9CAA04-AFA4-4609-9CD0-5406996B7960}"/>
              </a:ext>
            </a:extLst>
          </p:cNvPr>
          <p:cNvPicPr>
            <a:picLocks noChangeAspect="1"/>
          </p:cNvPicPr>
          <p:nvPr/>
        </p:nvPicPr>
        <p:blipFill>
          <a:blip r:embed="rId4"/>
          <a:stretch>
            <a:fillRect/>
          </a:stretch>
        </p:blipFill>
        <p:spPr>
          <a:xfrm>
            <a:off x="5718306" y="3811310"/>
            <a:ext cx="3121423" cy="1127858"/>
          </a:xfrm>
          <a:prstGeom prst="rect">
            <a:avLst/>
          </a:prstGeom>
        </p:spPr>
      </p:pic>
    </p:spTree>
    <p:extLst>
      <p:ext uri="{BB962C8B-B14F-4D97-AF65-F5344CB8AC3E}">
        <p14:creationId xmlns:p14="http://schemas.microsoft.com/office/powerpoint/2010/main" val="7052309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9620C-5322-49FA-A4B6-F9B21D757D7A}"/>
              </a:ext>
            </a:extLst>
          </p:cNvPr>
          <p:cNvSpPr>
            <a:spLocks noGrp="1"/>
          </p:cNvSpPr>
          <p:nvPr>
            <p:ph type="title"/>
          </p:nvPr>
        </p:nvSpPr>
        <p:spPr>
          <a:solidFill>
            <a:srgbClr val="C00000"/>
          </a:solidFill>
        </p:spPr>
        <p:txBody>
          <a:bodyPr/>
          <a:lstStyle/>
          <a:p>
            <a:r>
              <a:rPr lang="fr-CH">
                <a:solidFill>
                  <a:schemeClr val="bg1"/>
                </a:solidFill>
              </a:rPr>
              <a:t>Résumé | Fonctions des anticorps</a:t>
            </a:r>
          </a:p>
        </p:txBody>
      </p:sp>
      <p:sp>
        <p:nvSpPr>
          <p:cNvPr id="3" name="Content Placeholder 2">
            <a:extLst>
              <a:ext uri="{FF2B5EF4-FFF2-40B4-BE49-F238E27FC236}">
                <a16:creationId xmlns:a16="http://schemas.microsoft.com/office/drawing/2014/main" id="{CFB2769E-11CF-4E32-BED5-D31487A519CD}"/>
              </a:ext>
            </a:extLst>
          </p:cNvPr>
          <p:cNvSpPr>
            <a:spLocks noGrp="1"/>
          </p:cNvSpPr>
          <p:nvPr>
            <p:ph idx="1"/>
          </p:nvPr>
        </p:nvSpPr>
        <p:spPr>
          <a:xfrm>
            <a:off x="157429" y="1115184"/>
            <a:ext cx="2395271" cy="2690190"/>
          </a:xfrm>
        </p:spPr>
        <p:txBody>
          <a:bodyPr>
            <a:normAutofit fontScale="85000" lnSpcReduction="10000"/>
          </a:bodyPr>
          <a:lstStyle/>
          <a:p>
            <a:pPr marL="457200" indent="-457200">
              <a:lnSpc>
                <a:spcPct val="100000"/>
              </a:lnSpc>
              <a:spcBef>
                <a:spcPts val="600"/>
              </a:spcBef>
              <a:buFont typeface="+mj-lt"/>
              <a:buAutoNum type="arabicPeriod"/>
            </a:pPr>
            <a:r>
              <a:rPr lang="fr-CH" dirty="0"/>
              <a:t>Neutralisation</a:t>
            </a:r>
          </a:p>
          <a:p>
            <a:pPr marL="457200" indent="-457200">
              <a:lnSpc>
                <a:spcPct val="100000"/>
              </a:lnSpc>
              <a:spcBef>
                <a:spcPts val="600"/>
              </a:spcBef>
              <a:buFont typeface="+mj-lt"/>
              <a:buAutoNum type="arabicPeriod"/>
            </a:pPr>
            <a:r>
              <a:rPr lang="fr-CH" dirty="0"/>
              <a:t>Activation du complément</a:t>
            </a:r>
          </a:p>
          <a:p>
            <a:pPr lvl="1">
              <a:lnSpc>
                <a:spcPct val="100000"/>
              </a:lnSpc>
              <a:spcBef>
                <a:spcPts val="600"/>
              </a:spcBef>
            </a:pPr>
            <a:r>
              <a:rPr lang="fr-CH" dirty="0"/>
              <a:t>Phagocytose (C3b)</a:t>
            </a:r>
          </a:p>
          <a:p>
            <a:pPr lvl="1">
              <a:lnSpc>
                <a:spcPct val="100000"/>
              </a:lnSpc>
              <a:spcBef>
                <a:spcPts val="600"/>
              </a:spcBef>
            </a:pPr>
            <a:r>
              <a:rPr lang="fr-CH" dirty="0"/>
              <a:t>Formation du MAC </a:t>
            </a:r>
          </a:p>
          <a:p>
            <a:pPr marL="457200" indent="-457200">
              <a:lnSpc>
                <a:spcPct val="100000"/>
              </a:lnSpc>
              <a:spcBef>
                <a:spcPts val="600"/>
              </a:spcBef>
              <a:buFont typeface="+mj-lt"/>
              <a:buAutoNum type="arabicPeriod"/>
            </a:pPr>
            <a:r>
              <a:rPr lang="fr-CH" dirty="0"/>
              <a:t>Opsonisation</a:t>
            </a:r>
          </a:p>
          <a:p>
            <a:pPr marL="457200" indent="-457200">
              <a:lnSpc>
                <a:spcPct val="100000"/>
              </a:lnSpc>
              <a:spcBef>
                <a:spcPts val="600"/>
              </a:spcBef>
              <a:buFont typeface="+mj-lt"/>
              <a:buAutoNum type="arabicPeriod"/>
            </a:pPr>
            <a:r>
              <a:rPr lang="fr-CH" dirty="0"/>
              <a:t>ADCC</a:t>
            </a:r>
          </a:p>
          <a:p>
            <a:pPr marL="457200" indent="-457200">
              <a:lnSpc>
                <a:spcPct val="100000"/>
              </a:lnSpc>
              <a:spcBef>
                <a:spcPts val="600"/>
              </a:spcBef>
              <a:buFont typeface="+mj-lt"/>
              <a:buAutoNum type="arabicPeriod"/>
            </a:pPr>
            <a:r>
              <a:rPr lang="fr-CH" dirty="0"/>
              <a:t>Dégranulation des mastocytes</a:t>
            </a:r>
          </a:p>
          <a:p>
            <a:pPr marL="457200" indent="-457200">
              <a:lnSpc>
                <a:spcPct val="100000"/>
              </a:lnSpc>
              <a:spcBef>
                <a:spcPts val="600"/>
              </a:spcBef>
              <a:buFont typeface="+mj-lt"/>
              <a:buAutoNum type="arabicPeriod"/>
            </a:pPr>
            <a:endParaRPr lang="fr-CH" dirty="0"/>
          </a:p>
        </p:txBody>
      </p:sp>
      <p:pic>
        <p:nvPicPr>
          <p:cNvPr id="4" name="3694_ALL.mp4">
            <a:hlinkClick r:id="" action="ppaction://media"/>
            <a:extLst>
              <a:ext uri="{FF2B5EF4-FFF2-40B4-BE49-F238E27FC236}">
                <a16:creationId xmlns:a16="http://schemas.microsoft.com/office/drawing/2014/main" id="{F4B7689A-90C4-4ACA-9D1B-C373488237C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02264" y="1115184"/>
            <a:ext cx="6197290" cy="4957831"/>
          </a:xfrm>
          <a:prstGeom prst="rect">
            <a:avLst/>
          </a:prstGeom>
        </p:spPr>
      </p:pic>
    </p:spTree>
    <p:extLst>
      <p:ext uri="{BB962C8B-B14F-4D97-AF65-F5344CB8AC3E}">
        <p14:creationId xmlns:p14="http://schemas.microsoft.com/office/powerpoint/2010/main" val="21402238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39544-FFAB-44C4-AFD4-F06E51D44A5B}"/>
              </a:ext>
            </a:extLst>
          </p:cNvPr>
          <p:cNvSpPr>
            <a:spLocks noGrp="1"/>
          </p:cNvSpPr>
          <p:nvPr>
            <p:ph type="title"/>
          </p:nvPr>
        </p:nvSpPr>
        <p:spPr/>
        <p:txBody>
          <a:bodyPr>
            <a:normAutofit/>
          </a:bodyPr>
          <a:lstStyle/>
          <a:p>
            <a:r>
              <a:rPr lang="en-GB" sz="4000" dirty="0"/>
              <a:t>7.4	Phase de contraction</a:t>
            </a:r>
            <a:br>
              <a:rPr lang="en-GB" sz="4000" dirty="0"/>
            </a:br>
            <a:br>
              <a:rPr lang="en-GB" sz="4000" dirty="0"/>
            </a:br>
            <a:endParaRPr lang="en-GB" sz="4000" dirty="0"/>
          </a:p>
        </p:txBody>
      </p:sp>
      <p:sp>
        <p:nvSpPr>
          <p:cNvPr id="3" name="Text Placeholder 2">
            <a:extLst>
              <a:ext uri="{FF2B5EF4-FFF2-40B4-BE49-F238E27FC236}">
                <a16:creationId xmlns:a16="http://schemas.microsoft.com/office/drawing/2014/main" id="{C1D4434A-0AA6-472D-9665-E5FFA72115F0}"/>
              </a:ext>
            </a:extLst>
          </p:cNvPr>
          <p:cNvSpPr>
            <a:spLocks noGrp="1"/>
          </p:cNvSpPr>
          <p:nvPr>
            <p:ph type="body" idx="1"/>
          </p:nvPr>
        </p:nvSpPr>
        <p:spPr/>
        <p:txBody>
          <a:bodyPr/>
          <a:lstStyle/>
          <a:p>
            <a:r>
              <a:rPr lang="fr-CH" dirty="0"/>
              <a:t> </a:t>
            </a:r>
          </a:p>
        </p:txBody>
      </p:sp>
    </p:spTree>
    <p:extLst>
      <p:ext uri="{BB962C8B-B14F-4D97-AF65-F5344CB8AC3E}">
        <p14:creationId xmlns:p14="http://schemas.microsoft.com/office/powerpoint/2010/main" val="2476556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C32D6-B772-4635-A6F6-3085A272380D}"/>
              </a:ext>
            </a:extLst>
          </p:cNvPr>
          <p:cNvSpPr>
            <a:spLocks noGrp="1"/>
          </p:cNvSpPr>
          <p:nvPr>
            <p:ph type="title"/>
          </p:nvPr>
        </p:nvSpPr>
        <p:spPr/>
        <p:txBody>
          <a:bodyPr>
            <a:normAutofit/>
          </a:bodyPr>
          <a:lstStyle/>
          <a:p>
            <a:r>
              <a:rPr lang="fr-CH">
                <a:effectLst>
                  <a:outerShdw blurRad="38100" dist="38100" dir="2700000" algn="tl">
                    <a:srgbClr val="DDDDDD"/>
                  </a:outerShdw>
                </a:effectLst>
              </a:rPr>
              <a:t>Termination de la réponse des cellules B</a:t>
            </a:r>
            <a:endParaRPr lang="fr-CH"/>
          </a:p>
        </p:txBody>
      </p:sp>
      <p:sp>
        <p:nvSpPr>
          <p:cNvPr id="3" name="Content Placeholder 2">
            <a:extLst>
              <a:ext uri="{FF2B5EF4-FFF2-40B4-BE49-F238E27FC236}">
                <a16:creationId xmlns:a16="http://schemas.microsoft.com/office/drawing/2014/main" id="{BA86003C-ECB0-4915-B369-87E8CC4BBE5C}"/>
              </a:ext>
            </a:extLst>
          </p:cNvPr>
          <p:cNvSpPr>
            <a:spLocks noGrp="1"/>
          </p:cNvSpPr>
          <p:nvPr>
            <p:ph sz="half" idx="1"/>
          </p:nvPr>
        </p:nvSpPr>
        <p:spPr/>
        <p:txBody>
          <a:bodyPr/>
          <a:lstStyle/>
          <a:p>
            <a:r>
              <a:rPr lang="fr-CH" dirty="0"/>
              <a:t>La réponse des cellules B se termine quand les antigènes décorés d’IgG, des immunoglobulines qui apparaissent tard dans la réponse d’anticorps primaire, se lient au récepteur </a:t>
            </a:r>
            <a:r>
              <a:rPr lang="fr-CH" dirty="0" err="1"/>
              <a:t>Fc</a:t>
            </a:r>
            <a:r>
              <a:rPr lang="fr-CH" dirty="0"/>
              <a:t> inhibiteur (</a:t>
            </a:r>
            <a:r>
              <a:rPr lang="fr-CH" dirty="0" err="1"/>
              <a:t>FcγRIIb</a:t>
            </a:r>
            <a:r>
              <a:rPr lang="fr-CH" dirty="0"/>
              <a:t>) qui est exprimé en permanence sur les cellules B. </a:t>
            </a:r>
          </a:p>
          <a:p>
            <a:r>
              <a:rPr lang="fr-CH" dirty="0"/>
              <a:t>Le </a:t>
            </a:r>
            <a:r>
              <a:rPr lang="fr-CH" dirty="0" err="1"/>
              <a:t>FcγRIIb</a:t>
            </a:r>
            <a:r>
              <a:rPr lang="fr-CH" dirty="0"/>
              <a:t> antagonise la transduction du signal du récepteur des cellules B (BCR). </a:t>
            </a:r>
          </a:p>
          <a:p>
            <a:endParaRPr lang="fr-CH" dirty="0"/>
          </a:p>
          <a:p>
            <a:endParaRPr lang="fr-CH" dirty="0"/>
          </a:p>
        </p:txBody>
      </p:sp>
      <p:pic>
        <p:nvPicPr>
          <p:cNvPr id="5" name="Picture 1">
            <a:extLst>
              <a:ext uri="{FF2B5EF4-FFF2-40B4-BE49-F238E27FC236}">
                <a16:creationId xmlns:a16="http://schemas.microsoft.com/office/drawing/2014/main" id="{FF6C8EE9-B346-44FA-9C03-30670BAE534F}"/>
              </a:ext>
            </a:extLst>
          </p:cNvPr>
          <p:cNvPicPr>
            <a:picLocks noChangeAspect="1"/>
          </p:cNvPicPr>
          <p:nvPr/>
        </p:nvPicPr>
        <p:blipFill rotWithShape="1">
          <a:blip r:embed="rId2">
            <a:extLst>
              <a:ext uri="{28A0092B-C50C-407E-A947-70E740481C1C}">
                <a14:useLocalDpi xmlns:a14="http://schemas.microsoft.com/office/drawing/2010/main" val="0"/>
              </a:ext>
            </a:extLst>
          </a:blip>
          <a:srcRect b="28813"/>
          <a:stretch/>
        </p:blipFill>
        <p:spPr bwMode="auto">
          <a:xfrm>
            <a:off x="4514850" y="1490983"/>
            <a:ext cx="4445000" cy="44830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4517260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FADD1-9141-4640-B545-82E510CAEA44}"/>
              </a:ext>
            </a:extLst>
          </p:cNvPr>
          <p:cNvSpPr>
            <a:spLocks noGrp="1"/>
          </p:cNvSpPr>
          <p:nvPr>
            <p:ph type="title"/>
          </p:nvPr>
        </p:nvSpPr>
        <p:spPr>
          <a:solidFill>
            <a:srgbClr val="92D050"/>
          </a:solidFill>
        </p:spPr>
        <p:txBody>
          <a:bodyPr/>
          <a:lstStyle/>
          <a:p>
            <a:r>
              <a:rPr lang="fr-CH">
                <a:solidFill>
                  <a:schemeClr val="bg1"/>
                </a:solidFill>
              </a:rPr>
              <a:t>Objectifs d’apprentissage</a:t>
            </a:r>
          </a:p>
        </p:txBody>
      </p:sp>
      <p:sp>
        <p:nvSpPr>
          <p:cNvPr id="3" name="Content Placeholder 2">
            <a:extLst>
              <a:ext uri="{FF2B5EF4-FFF2-40B4-BE49-F238E27FC236}">
                <a16:creationId xmlns:a16="http://schemas.microsoft.com/office/drawing/2014/main" id="{3002716D-60F6-4636-A5BC-79981205EF45}"/>
              </a:ext>
            </a:extLst>
          </p:cNvPr>
          <p:cNvSpPr>
            <a:spLocks noGrp="1"/>
          </p:cNvSpPr>
          <p:nvPr>
            <p:ph idx="1"/>
          </p:nvPr>
        </p:nvSpPr>
        <p:spPr>
          <a:xfrm>
            <a:off x="204597" y="1310310"/>
            <a:ext cx="8734806" cy="5365216"/>
          </a:xfrm>
        </p:spPr>
        <p:txBody>
          <a:bodyPr>
            <a:normAutofit fontScale="92500" lnSpcReduction="10000"/>
          </a:bodyPr>
          <a:lstStyle/>
          <a:p>
            <a:r>
              <a:rPr lang="fr-CH" dirty="0"/>
              <a:t>Activation des cellules B – Décrire la séquence d’évènements requis afin de générer une réponse des cellules B</a:t>
            </a:r>
          </a:p>
          <a:p>
            <a:pPr lvl="1"/>
            <a:r>
              <a:rPr lang="fr-CH" sz="2000" dirty="0"/>
              <a:t>Où et comment les antigènes sont-ils échantillonnés et présentés aux lymphocytes B?</a:t>
            </a:r>
          </a:p>
          <a:p>
            <a:pPr lvl="1"/>
            <a:r>
              <a:rPr lang="fr-CH" sz="2000" dirty="0"/>
              <a:t>Quelles molécules sont impliquées dans l’engagement de la réponse des cellules B?</a:t>
            </a:r>
          </a:p>
          <a:p>
            <a:pPr lvl="1"/>
            <a:r>
              <a:rPr lang="fr-CH" sz="2000" dirty="0"/>
              <a:t>Comment est induite la tolérance?</a:t>
            </a:r>
          </a:p>
          <a:p>
            <a:r>
              <a:rPr lang="fr-CH" dirty="0"/>
              <a:t>Différenciation des cellules B - Décrire les étapes requises pour déclencher une réponse secondaire</a:t>
            </a:r>
          </a:p>
          <a:p>
            <a:pPr lvl="1"/>
            <a:r>
              <a:rPr lang="fr-CH" sz="2000" dirty="0"/>
              <a:t>Qu’est-ce que la maturation d’affinité?</a:t>
            </a:r>
          </a:p>
          <a:p>
            <a:pPr lvl="1"/>
            <a:r>
              <a:rPr lang="fr-CH" sz="2000" dirty="0"/>
              <a:t>Comment les cellules B portant des BCR à affinité élevée sont-elles sélectionnées?</a:t>
            </a:r>
          </a:p>
          <a:p>
            <a:pPr lvl="1"/>
            <a:r>
              <a:rPr lang="fr-CH" sz="2000" dirty="0"/>
              <a:t>Qu’est-ce qui contrôle </a:t>
            </a:r>
            <a:r>
              <a:rPr lang="fr-CH" sz="2000"/>
              <a:t>la différenciation </a:t>
            </a:r>
            <a:r>
              <a:rPr lang="fr-CH" sz="2000" dirty="0"/>
              <a:t>des cellules B en cellules à mémoire / effectrices?</a:t>
            </a:r>
          </a:p>
          <a:p>
            <a:r>
              <a:rPr lang="fr-CH" dirty="0"/>
              <a:t>Fonctions des cellules B – Décrire les fonctions effectrices médiées par les lymphocytes B</a:t>
            </a:r>
          </a:p>
          <a:p>
            <a:pPr lvl="1"/>
            <a:r>
              <a:rPr lang="fr-CH" sz="2000" dirty="0"/>
              <a:t>Comment les anticorps contrôlent-ils les infections microbiennes?</a:t>
            </a:r>
          </a:p>
          <a:p>
            <a:pPr lvl="1"/>
            <a:r>
              <a:rPr lang="fr-CH" sz="2000" dirty="0"/>
              <a:t>Comment les anticorps activent-ils le système du complément?</a:t>
            </a:r>
          </a:p>
          <a:p>
            <a:pPr lvl="1"/>
            <a:r>
              <a:rPr lang="fr-CH" sz="2000" dirty="0"/>
              <a:t>Qu’est-ce que l’opsonisation?</a:t>
            </a:r>
          </a:p>
        </p:txBody>
      </p:sp>
    </p:spTree>
    <p:extLst>
      <p:ext uri="{BB962C8B-B14F-4D97-AF65-F5344CB8AC3E}">
        <p14:creationId xmlns:p14="http://schemas.microsoft.com/office/powerpoint/2010/main" val="2688379431"/>
      </p:ext>
    </p:extLst>
  </p:cSld>
  <p:clrMapOvr>
    <a:masterClrMapping/>
  </p:clrMapOvr>
</p:sld>
</file>

<file path=ppt/theme/theme1.xml><?xml version="1.0" encoding="utf-8"?>
<a:theme xmlns:a="http://schemas.openxmlformats.org/drawingml/2006/main" name="MOOC_blue_calibri">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OC_blue_calibri.potx" id="{278E7758-D89B-4DA0-96F1-1039F8C16042}" vid="{03F57942-DF8A-49D2-8C17-EBBC995F41A0}"/>
    </a:ext>
  </a:extLst>
</a:theme>
</file>

<file path=docProps/app.xml><?xml version="1.0" encoding="utf-8"?>
<Properties xmlns="http://schemas.openxmlformats.org/officeDocument/2006/extended-properties" xmlns:vt="http://schemas.openxmlformats.org/officeDocument/2006/docPropsVTypes">
  <Template>MOOC_blue_calibri</Template>
  <TotalTime>1923</TotalTime>
  <Words>5524</Words>
  <Application>Microsoft Macintosh PowerPoint</Application>
  <PresentationFormat>Affichage à l'écran (4:3)</PresentationFormat>
  <Paragraphs>910</Paragraphs>
  <Slides>59</Slides>
  <Notes>0</Notes>
  <HiddenSlides>0</HiddenSlides>
  <MMClips>11</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59</vt:i4>
      </vt:variant>
    </vt:vector>
  </HeadingPairs>
  <TitlesOfParts>
    <vt:vector size="69" baseType="lpstr">
      <vt:lpstr>MS PGothic</vt:lpstr>
      <vt:lpstr>Arial</vt:lpstr>
      <vt:lpstr>Calibri</vt:lpstr>
      <vt:lpstr>Calibri Light</vt:lpstr>
      <vt:lpstr>Courier New</vt:lpstr>
      <vt:lpstr>Palatino</vt:lpstr>
      <vt:lpstr>Symbol</vt:lpstr>
      <vt:lpstr>Wingdings</vt:lpstr>
      <vt:lpstr>MOOC_blue_calibri</vt:lpstr>
      <vt:lpstr>Image</vt:lpstr>
      <vt:lpstr>7. La réponse des cellules B</vt:lpstr>
      <vt:lpstr>Sommaire</vt:lpstr>
      <vt:lpstr>Introduction à la réponse des cellules B</vt:lpstr>
      <vt:lpstr>Immunoglobulines (Igs) = Anticorps</vt:lpstr>
      <vt:lpstr>5 classes (isotypes) d’immunoglobulines</vt:lpstr>
      <vt:lpstr>Développement des cellules B</vt:lpstr>
      <vt:lpstr>Les cellules B naïves migrent vers  les ganglions lymphatiques et la rate</vt:lpstr>
      <vt:lpstr>Différents sous-groupes de cellules B</vt:lpstr>
      <vt:lpstr>Évènements séquentiels lors d’une réponse de cellules B</vt:lpstr>
      <vt:lpstr>Phase d’activation: 2 signaux</vt:lpstr>
      <vt:lpstr>7.1  Réponse d’anticorps aux antigènes T-indépendants </vt:lpstr>
      <vt:lpstr>Reconnaissance d’antigène par les lymphocytes B: Tl-1</vt:lpstr>
      <vt:lpstr>Reconnaissance d’antigène par les lymphocytes B: Tl-2</vt:lpstr>
      <vt:lpstr>Conclusions | Réponse d’anticorps TI (thymus-indépendante) </vt:lpstr>
      <vt:lpstr> 7.2 Réponse d’anticorps aux antigènes T-dépendants</vt:lpstr>
      <vt:lpstr>Cellules B: réponse primaire versus secondaire</vt:lpstr>
      <vt:lpstr>Réponse des cellules B</vt:lpstr>
      <vt:lpstr>Séquence d’activation d’une cellule B T-dépendante</vt:lpstr>
      <vt:lpstr>Reconnaissance: transport d’antigène vers les ganglions lymphatiques</vt:lpstr>
      <vt:lpstr>Réponse des cellules B: reconnaissance</vt:lpstr>
      <vt:lpstr>Activation des cellules B: co-récepteurs activateurs </vt:lpstr>
      <vt:lpstr>Activation des cellules B: transduction du signal</vt:lpstr>
      <vt:lpstr>Activation des cellules B: transduction du signal</vt:lpstr>
      <vt:lpstr>Activation des cellules B: transduction du signal</vt:lpstr>
      <vt:lpstr>Phase d’activation: signal 2</vt:lpstr>
      <vt:lpstr>Phase d’activation: signal 2</vt:lpstr>
      <vt:lpstr>Conclusions | Réponse des cellules B T-dépendante : activation</vt:lpstr>
      <vt:lpstr>Différenciation des cellules B</vt:lpstr>
      <vt:lpstr>Différenciation extra-folliculaire</vt:lpstr>
      <vt:lpstr>Réaction extra-folliculaire</vt:lpstr>
      <vt:lpstr>Réaction du centre germinatif (GC)</vt:lpstr>
      <vt:lpstr>Réaction du centre germinatif</vt:lpstr>
      <vt:lpstr>Maturation d’affinité: hyper-mutations somatiques </vt:lpstr>
      <vt:lpstr>Maturation d’affinité: sélection des cellules B</vt:lpstr>
      <vt:lpstr>Résumé | Maturation d’affinité</vt:lpstr>
      <vt:lpstr>Recombinaison de commutation de classe (CSR)</vt:lpstr>
      <vt:lpstr>Recombinaison de commutation de classe (CSR)</vt:lpstr>
      <vt:lpstr>Recombinaison de commutation de classe (CSR)</vt:lpstr>
      <vt:lpstr>Résumé | Commutation de classe des chaines lourdes</vt:lpstr>
      <vt:lpstr>Conséquences de la réaction du centre germinatif</vt:lpstr>
      <vt:lpstr>Plasmocytes folliculaires </vt:lpstr>
      <vt:lpstr>Les cellules B à mémoire</vt:lpstr>
      <vt:lpstr>Réponse des cellules B T-dépendante | La réaction folliculaire</vt:lpstr>
      <vt:lpstr>Conclusion | Réponse des cellules B</vt:lpstr>
      <vt:lpstr> 7.3 Phase effectrice </vt:lpstr>
      <vt:lpstr>Fonctions effectrices des anticorps</vt:lpstr>
      <vt:lpstr>Fonctions des anticorps: Neutralisation </vt:lpstr>
      <vt:lpstr>Fonctions des anticorps: Activation du complément</vt:lpstr>
      <vt:lpstr>Fonctions des anticorps: Opsonisation</vt:lpstr>
      <vt:lpstr>Fonctions des anticorps: ADCC</vt:lpstr>
      <vt:lpstr>Fonctions des anticorps: dégranulation des mastocytes </vt:lpstr>
      <vt:lpstr>Fonctions des anticorps: IgA</vt:lpstr>
      <vt:lpstr>Fonctions des anticorps: Transcytose d’IgA</vt:lpstr>
      <vt:lpstr>Fonctions des anticorps: transfert placentaire</vt:lpstr>
      <vt:lpstr>Évasion de l’immunité humorale par les microbes</vt:lpstr>
      <vt:lpstr>Résumé | Fonctions des anticorps</vt:lpstr>
      <vt:lpstr>7.4 Phase de contraction  </vt:lpstr>
      <vt:lpstr>Termination de la réponse des cellules B</vt:lpstr>
      <vt:lpstr>Objectifs d’apprentissage</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 The B cell response</dc:title>
  <dc:creator>Claudine Neyen</dc:creator>
  <cp:lastModifiedBy>Utilisateur de Microsoft Office</cp:lastModifiedBy>
  <cp:revision>98</cp:revision>
  <dcterms:created xsi:type="dcterms:W3CDTF">2018-01-29T11:04:17Z</dcterms:created>
  <dcterms:modified xsi:type="dcterms:W3CDTF">2019-10-18T10:30:08Z</dcterms:modified>
</cp:coreProperties>
</file>